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2"/>
  </p:notesMasterIdLst>
  <p:handoutMasterIdLst>
    <p:handoutMasterId r:id="rId43"/>
  </p:handout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2" r:id="rId15"/>
    <p:sldId id="273" r:id="rId16"/>
    <p:sldId id="271" r:id="rId17"/>
    <p:sldId id="274" r:id="rId18"/>
    <p:sldId id="275" r:id="rId19"/>
    <p:sldId id="276" r:id="rId20"/>
    <p:sldId id="277" r:id="rId21"/>
    <p:sldId id="278" r:id="rId22"/>
    <p:sldId id="279" r:id="rId23"/>
    <p:sldId id="280" r:id="rId24"/>
    <p:sldId id="281" r:id="rId25"/>
    <p:sldId id="283"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C74BDE-6627-49B6-90F1-0334E723F64C}" type="datetime1">
              <a:rPr lang="fr-FR" smtClean="0"/>
              <a:t>16/11/2022</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DAF60-E56A-4648-8936-22D801672B6C}" type="datetime1">
              <a:rPr lang="fr-FR" smtClean="0"/>
              <a:t>16/11/2022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a:t>Modifiez le style du titre</a:t>
            </a:r>
            <a:endParaRPr lang="en-US"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641DF6C-ECED-4BD8-8025-73323DD5D35C}" type="datetime1">
              <a:rPr lang="fr-FR" smtClean="0"/>
              <a:t>16/11/2022</a:t>
            </a:fld>
            <a:endParaRPr lang="en-US"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1E5B03D9-FC89-4784-BD60-336471BA7724}" type="datetime1">
              <a:rPr lang="fr-FR" smtClean="0"/>
              <a:t>16/11/2022</a:t>
            </a:fld>
            <a:endParaRPr lang="en-US" dirty="0"/>
          </a:p>
        </p:txBody>
      </p:sp>
      <p:sp>
        <p:nvSpPr>
          <p:cNvPr id="5" name="Espace réservé du pied de page 4"/>
          <p:cNvSpPr>
            <a:spLocks noGrp="1"/>
          </p:cNvSpPr>
          <p:nvPr>
            <p:ph type="ftr" sz="quarter" idx="11"/>
          </p:nvPr>
        </p:nvSpPr>
        <p:spPr/>
        <p:txBody>
          <a:bodyPr rtlCol="0"/>
          <a:lstStyle/>
          <a:p>
            <a:pPr rtl="0"/>
            <a:endParaRPr lang="en-US"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216CB3-B929-446C-876F-83C9B86D9FDE}" type="datetime1">
              <a:rPr lang="fr-FR" smtClean="0"/>
              <a:t>16/11/2022</a:t>
            </a:fld>
            <a:endParaRPr lang="en-US"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2897033-9A55-4DAC-991D-1FF1921C78B7}" type="datetime1">
              <a:rPr lang="fr-FR" smtClean="0"/>
              <a:t>16/11/2022</a:t>
            </a:fld>
            <a:endParaRPr lang="en-US"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a:t>Modifiez le style du titre</a:t>
            </a:r>
            <a:endParaRPr lang="en-US" dirty="0"/>
          </a:p>
        </p:txBody>
      </p:sp>
      <p:sp>
        <p:nvSpPr>
          <p:cNvPr id="3" name="Espace réservé du text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1255F31-5DB3-4925-BA87-822F5B17A2F1}" type="datetime1">
              <a:rPr lang="fr-FR" smtClean="0"/>
              <a:t>16/11/2022</a:t>
            </a:fld>
            <a:endParaRPr lang="en-US"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7E4EF44C-5F50-4A80-A957-57B3338337C0}" type="datetime1">
              <a:rPr lang="fr-FR" smtClean="0"/>
              <a:t>16/11/2022</a:t>
            </a:fld>
            <a:endParaRPr lang="en-US" dirty="0"/>
          </a:p>
        </p:txBody>
      </p:sp>
      <p:sp>
        <p:nvSpPr>
          <p:cNvPr id="6" name="Espace réservé du pied de page 5"/>
          <p:cNvSpPr>
            <a:spLocks noGrp="1"/>
          </p:cNvSpPr>
          <p:nvPr>
            <p:ph type="ftr" sz="quarter" idx="11"/>
          </p:nvPr>
        </p:nvSpPr>
        <p:spPr/>
        <p:txBody>
          <a:bodyPr rtlCol="0"/>
          <a:lstStyle/>
          <a:p>
            <a:pPr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fr-FR"/>
              <a:t>Cliquez pour modifier les styles du texte du masque</a:t>
            </a:r>
          </a:p>
        </p:txBody>
      </p:sp>
      <p:sp>
        <p:nvSpPr>
          <p:cNvPr id="6" name="Espace réservé du contenu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p:cNvSpPr>
            <a:spLocks noGrp="1"/>
          </p:cNvSpPr>
          <p:nvPr>
            <p:ph type="dt" sz="half" idx="10"/>
          </p:nvPr>
        </p:nvSpPr>
        <p:spPr/>
        <p:txBody>
          <a:bodyPr rtlCol="0"/>
          <a:lstStyle/>
          <a:p>
            <a:pPr rtl="0"/>
            <a:fld id="{B2D0F46D-59FD-4484-924E-E79DD516B5ED}" type="datetime1">
              <a:rPr lang="fr-FR" smtClean="0"/>
              <a:t>16/11/2022</a:t>
            </a:fld>
            <a:endParaRPr lang="en-US" dirty="0"/>
          </a:p>
        </p:txBody>
      </p:sp>
      <p:sp>
        <p:nvSpPr>
          <p:cNvPr id="8" name="Espace réservé du pied de page 7"/>
          <p:cNvSpPr>
            <a:spLocks noGrp="1"/>
          </p:cNvSpPr>
          <p:nvPr>
            <p:ph type="ftr" sz="quarter" idx="11"/>
          </p:nvPr>
        </p:nvSpPr>
        <p:spPr/>
        <p:txBody>
          <a:bodyPr rtlCol="0"/>
          <a:lstStyle/>
          <a:p>
            <a:pPr rtl="0"/>
            <a:endParaRPr lang="en-US"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0FAEC910-4AAA-42A1-A49C-7DDC64BC53C6}" type="datetime1">
              <a:rPr lang="fr-FR" smtClean="0"/>
              <a:t>16/11/2022</a:t>
            </a:fld>
            <a:endParaRPr lang="en-US" dirty="0"/>
          </a:p>
        </p:txBody>
      </p:sp>
      <p:sp>
        <p:nvSpPr>
          <p:cNvPr id="4" name="Espace réservé du pied de page 3"/>
          <p:cNvSpPr>
            <a:spLocks noGrp="1"/>
          </p:cNvSpPr>
          <p:nvPr>
            <p:ph type="ftr" sz="quarter" idx="11"/>
          </p:nvPr>
        </p:nvSpPr>
        <p:spPr/>
        <p:txBody>
          <a:bodyPr rtlCol="0"/>
          <a:lstStyle/>
          <a:p>
            <a:pPr rtl="0"/>
            <a:endParaRPr lang="en-US"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CEC98BE-FCE2-445F-8146-3A7F8CC3881D}" type="datetime1">
              <a:rPr lang="fr-FR" smtClean="0"/>
              <a:t>16/11/2022</a:t>
            </a:fld>
            <a:endParaRPr lang="en-US" dirty="0"/>
          </a:p>
        </p:txBody>
      </p:sp>
      <p:sp>
        <p:nvSpPr>
          <p:cNvPr id="3" name="Espace réservé du pied de page 2"/>
          <p:cNvSpPr>
            <a:spLocks noGrp="1"/>
          </p:cNvSpPr>
          <p:nvPr>
            <p:ph type="ftr" sz="quarter" idx="11"/>
          </p:nvPr>
        </p:nvSpPr>
        <p:spPr/>
        <p:txBody>
          <a:bodyPr rtlCol="0"/>
          <a:lstStyle/>
          <a:p>
            <a:pPr rtl="0"/>
            <a:endParaRPr lang="en-US"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D0953DD-A6BD-427D-B7A8-BDE378B2E678}" type="datetime1">
              <a:rPr lang="fr-FR" smtClean="0"/>
              <a:t>16/11/2022</a:t>
            </a:fld>
            <a:endParaRPr lang="en-US"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47E77B56-6788-4F40-A65E-12AFEB3AC095}" type="datetime1">
              <a:rPr lang="fr-FR" smtClean="0"/>
              <a:t>16/11/2022</a:t>
            </a:fld>
            <a:endParaRPr lang="en-US" dirty="0"/>
          </a:p>
        </p:txBody>
      </p:sp>
      <p:sp>
        <p:nvSpPr>
          <p:cNvPr id="6" name="Espace réservé du pied de page 5"/>
          <p:cNvSpPr>
            <a:spLocks noGrp="1"/>
          </p:cNvSpPr>
          <p:nvPr>
            <p:ph type="ftr" sz="quarter" idx="11"/>
          </p:nvPr>
        </p:nvSpPr>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69A0D1A-B1A6-4A33-B3AE-513EF3B4A7E7}" type="datetime1">
              <a:rPr lang="fr-FR" smtClean="0"/>
              <a:t>16/11/2022</a:t>
            </a:fld>
            <a:endParaRPr lang="en-US"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fr" dirty="0"/>
              <a:t>Diagramme des moments flechissants</a:t>
            </a:r>
          </a:p>
        </p:txBody>
      </p:sp>
      <p:sp>
        <p:nvSpPr>
          <p:cNvPr id="3" name="Sous-titr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fr" dirty="0"/>
              <a:t>I.T.E.C</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Zoom sur un logo&#10;&#10;Description générée automatiquemen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494950" y="2836654"/>
                <a:ext cx="3691155" cy="3001392"/>
              </a:xfrm>
            </p:spPr>
            <p:txBody>
              <a:bodyPr/>
              <a:lstStyle/>
              <a:p>
                <a:pPr marL="342900" indent="-342900">
                  <a:buAutoNum type="arabicParenR"/>
                </a:pPr>
                <a:r>
                  <a:rPr lang="fr-FR" dirty="0"/>
                  <a:t>Forces :</a:t>
                </a:r>
              </a:p>
              <a:p>
                <a:pPr/>
                <a14:m>
                  <m:oMathPara xmlns:m="http://schemas.openxmlformats.org/officeDocument/2006/math">
                    <m:oMathParaPr>
                      <m:jc m:val="centerGroup"/>
                    </m:oMathParaPr>
                    <m:oMath xmlns:m="http://schemas.openxmlformats.org/officeDocument/2006/math">
                      <m:r>
                        <a:rPr lang="fr-FR" sz="1800" i="1" smtClean="0">
                          <a:effectLst/>
                          <a:latin typeface="Cambria Math" panose="02040503050406030204" pitchFamily="18" charset="0"/>
                          <a:ea typeface="Calibri" panose="020F0502020204030204" pitchFamily="34" charset="0"/>
                          <a:cs typeface="Times New Roman" panose="02020603050405020304" pitchFamily="18" charset="0"/>
                        </a:rPr>
                        <m:t>0</m:t>
                      </m:r>
                      <m:r>
                        <a:rPr lang="fr-FR" sz="1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i="1">
                              <a:solidFill>
                                <a:schemeClr val="bg1"/>
                              </a:solidFill>
                              <a:latin typeface="Cambria Math" panose="02040503050406030204" pitchFamily="18" charset="0"/>
                              <a:cs typeface="Times New Roman" panose="02020603050405020304" pitchFamily="18" charset="0"/>
                            </a:rPr>
                            <m:t>𝐴𝐵</m:t>
                          </m:r>
                        </m:e>
                      </m:acc>
                      <m:r>
                        <a:rPr lang="fr-FR"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i="1">
                              <a:solidFill>
                                <a:schemeClr val="bg1"/>
                              </a:solidFill>
                              <a:latin typeface="Cambria Math" panose="02040503050406030204" pitchFamily="18" charset="0"/>
                              <a:cs typeface="Times New Roman" panose="02020603050405020304" pitchFamily="18" charset="0"/>
                            </a:rPr>
                            <m:t>𝐵</m:t>
                          </m:r>
                        </m:e>
                      </m:acc>
                      <m:r>
                        <a:rPr lang="fr-FR" sz="1800" b="0" i="1" smtClean="0">
                          <a:solidFill>
                            <a:schemeClr val="bg1"/>
                          </a:solidFill>
                          <a:latin typeface="Cambria Math" panose="02040503050406030204" pitchFamily="18"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i="1">
                              <a:solidFill>
                                <a:schemeClr val="bg1"/>
                              </a:solidFill>
                              <a:latin typeface="Cambria Math" panose="02040503050406030204" pitchFamily="18" charset="0"/>
                              <a:cs typeface="Times New Roman" panose="02020603050405020304" pitchFamily="18" charset="0"/>
                            </a:rPr>
                            <m:t>𝐴𝐶</m:t>
                          </m:r>
                        </m:e>
                      </m:acc>
                      <m:r>
                        <a:rPr lang="fr-FR"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b="0" i="1" smtClean="0">
                              <a:solidFill>
                                <a:schemeClr val="bg1"/>
                              </a:solidFill>
                              <a:latin typeface="Cambria Math" panose="02040503050406030204" pitchFamily="18" charset="0"/>
                              <a:cs typeface="Times New Roman" panose="02020603050405020304" pitchFamily="18" charset="0"/>
                            </a:rPr>
                            <m:t>𝐶</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dirty="0"/>
              </a:p>
              <a:p>
                <a:r>
                  <a:rPr lang="en-US" dirty="0"/>
                  <a:t>-(0,25 x 100) + 0,5 x</a:t>
                </a:r>
                <a:r>
                  <a:rPr lang="fr-FR" sz="1600" dirty="0">
                    <a:effectLst/>
                  </a:rPr>
                  <a:t> </a:t>
                </a:r>
                <a14:m>
                  <m:oMath xmlns:m="http://schemas.openxmlformats.org/officeDocument/2006/math">
                    <m:d>
                      <m:dPr>
                        <m:begChr m:val="‖"/>
                        <m:endChr m:val="‖"/>
                        <m:ctrlPr>
                          <a:rPr lang="fr-FR" sz="1600" i="1">
                            <a:effectLst/>
                            <a:latin typeface="Cambria Math" panose="02040503050406030204" pitchFamily="18" charset="0"/>
                          </a:rPr>
                        </m:ctrlPr>
                      </m:dPr>
                      <m:e>
                        <m:acc>
                          <m:accPr>
                            <m:chr m:val="⃗"/>
                            <m:ctrlPr>
                              <a:rPr lang="fr-FR" sz="1600" i="1">
                                <a:effectLst/>
                                <a:latin typeface="Cambria Math" panose="02040503050406030204" pitchFamily="18" charset="0"/>
                              </a:rPr>
                            </m:ctrlPr>
                          </m:accPr>
                          <m:e>
                            <m:r>
                              <a:rPr lang="fr-FR" sz="1600" i="1">
                                <a:effectLst/>
                                <a:latin typeface="Cambria Math" panose="02040503050406030204" pitchFamily="18" charset="0"/>
                                <a:ea typeface="Calibri" panose="020F0502020204030204" pitchFamily="34" charset="0"/>
                                <a:cs typeface="Times New Roman" panose="02020603050405020304" pitchFamily="18" charset="0"/>
                              </a:rPr>
                              <m:t>𝐶</m:t>
                            </m:r>
                          </m:e>
                        </m:acc>
                      </m:e>
                    </m:d>
                    <m:r>
                      <a:rPr lang="fr-FR"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t>=0</a:t>
                </a:r>
              </a:p>
              <a:p>
                <a:r>
                  <a:rPr lang="en-US" dirty="0"/>
                  <a:t>On </a:t>
                </a:r>
                <a:r>
                  <a:rPr lang="en-US" dirty="0" err="1"/>
                  <a:t>obtient</a:t>
                </a:r>
                <a:r>
                  <a:rPr lang="en-US" dirty="0"/>
                  <a:t> </a:t>
                </a:r>
                <a:r>
                  <a:rPr lang="en-US" dirty="0" err="1"/>
                  <a:t>une</a:t>
                </a:r>
                <a:r>
                  <a:rPr lang="en-US" dirty="0"/>
                  <a:t> </a:t>
                </a:r>
                <a:r>
                  <a:rPr lang="en-US" dirty="0" err="1"/>
                  <a:t>équation</a:t>
                </a:r>
                <a:r>
                  <a:rPr lang="en-US" dirty="0"/>
                  <a:t> avec 1 inconnue, on </a:t>
                </a:r>
                <a:r>
                  <a:rPr lang="en-US" dirty="0" err="1"/>
                  <a:t>résout</a:t>
                </a:r>
                <a:endParaRPr lang="en-US" dirty="0"/>
              </a:p>
              <a:p>
                <a14:m>
                  <m:oMath xmlns:m="http://schemas.openxmlformats.org/officeDocument/2006/math">
                    <m:d>
                      <m:dPr>
                        <m:begChr m:val="‖"/>
                        <m:endChr m:val="‖"/>
                        <m:ctrlPr>
                          <a:rPr lang="fr-FR" sz="1600" i="1" smtClean="0">
                            <a:effectLst/>
                            <a:latin typeface="Cambria Math" panose="02040503050406030204" pitchFamily="18" charset="0"/>
                          </a:rPr>
                        </m:ctrlPr>
                      </m:dPr>
                      <m:e>
                        <m:acc>
                          <m:accPr>
                            <m:chr m:val="⃗"/>
                            <m:ctrlPr>
                              <a:rPr lang="fr-FR" sz="1600" i="1">
                                <a:effectLst/>
                                <a:latin typeface="Cambria Math" panose="02040503050406030204" pitchFamily="18" charset="0"/>
                              </a:rPr>
                            </m:ctrlPr>
                          </m:accPr>
                          <m:e>
                            <m:r>
                              <a:rPr lang="fr-FR" sz="1600" i="1">
                                <a:effectLst/>
                                <a:latin typeface="Cambria Math" panose="02040503050406030204" pitchFamily="18" charset="0"/>
                                <a:ea typeface="Calibri" panose="020F0502020204030204" pitchFamily="34" charset="0"/>
                                <a:cs typeface="Times New Roman" panose="02020603050405020304" pitchFamily="18" charset="0"/>
                              </a:rPr>
                              <m:t>𝐶</m:t>
                            </m:r>
                          </m:e>
                        </m:acc>
                      </m:e>
                    </m:d>
                  </m:oMath>
                </a14:m>
                <a:r>
                  <a:rPr lang="en-US" dirty="0"/>
                  <a:t> = 25/0,5 = 50N</a:t>
                </a:r>
              </a:p>
              <a:p>
                <a:r>
                  <a:rPr lang="en-US" dirty="0"/>
                  <a:t>On </a:t>
                </a:r>
                <a:r>
                  <a:rPr lang="en-US" dirty="0" err="1"/>
                  <a:t>sait</a:t>
                </a:r>
                <a:r>
                  <a:rPr lang="en-US" dirty="0"/>
                  <a:t> que C </a:t>
                </a:r>
                <a:r>
                  <a:rPr lang="en-US" dirty="0" err="1"/>
                  <a:t>est</a:t>
                </a:r>
                <a:r>
                  <a:rPr lang="en-US" dirty="0"/>
                  <a:t> vertical </a:t>
                </a:r>
                <a:r>
                  <a:rPr lang="en-US" dirty="0" err="1"/>
                  <a:t>donc</a:t>
                </a:r>
                <a:r>
                  <a:rPr lang="en-US" dirty="0"/>
                  <a:t> : </a:t>
                </a:r>
                <a:r>
                  <a:rPr lang="en-US" dirty="0" err="1"/>
                  <a:t>Yc</a:t>
                </a:r>
                <a:r>
                  <a:rPr lang="en-US" dirty="0"/>
                  <a:t>=50N</a:t>
                </a:r>
              </a:p>
              <a:p>
                <a:endParaRPr lang="en-US" dirty="0"/>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494950" y="2836654"/>
                <a:ext cx="3691155" cy="3001392"/>
              </a:xfrm>
              <a:blipFill>
                <a:blip r:embed="rId3"/>
                <a:stretch>
                  <a:fillRect l="-825" t="-406"/>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330950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767857" y="2836654"/>
                <a:ext cx="3031852" cy="3001392"/>
              </a:xfrm>
            </p:spPr>
            <p:txBody>
              <a:bodyPr/>
              <a:lstStyle/>
              <a:p>
                <a:pPr/>
                <a14:m>
                  <m:oMathPara xmlns:m="http://schemas.openxmlformats.org/officeDocument/2006/math">
                    <m:oMathParaPr>
                      <m:jc m:val="centerGroup"/>
                    </m:oMathParaPr>
                    <m:oMath xmlns:m="http://schemas.openxmlformats.org/officeDocument/2006/math">
                      <m:d>
                        <m:dPr>
                          <m:begChr m:val="|"/>
                          <m:endChr m:val="|"/>
                          <m:ctrlPr>
                            <a:rPr lang="fr-FR" sz="1800" i="1" smtClean="0">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fr-FR" sz="1800" i="1">
                                      <a:effectLst/>
                                      <a:latin typeface="Cambria Math" panose="020405030504060302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sub>
                              </m:sSub>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−100</m:t>
                              </m:r>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fr-FR" sz="1800" i="1">
                                      <a:effectLst/>
                                      <a:latin typeface="Cambria Math" panose="020405030504060302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sub>
                              </m:sSub>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en-US" dirty="0"/>
              </a:p>
              <a:p>
                <a:r>
                  <a:rPr lang="en-US" dirty="0"/>
                  <a:t>On </a:t>
                </a:r>
                <a:r>
                  <a:rPr lang="en-US" dirty="0" err="1"/>
                  <a:t>obtient</a:t>
                </a:r>
                <a:r>
                  <a:rPr lang="en-US" dirty="0"/>
                  <a:t> </a:t>
                </a:r>
                <a:r>
                  <a:rPr lang="en-US" dirty="0" err="1"/>
                  <a:t>une</a:t>
                </a:r>
                <a:r>
                  <a:rPr lang="en-US" dirty="0"/>
                  <a:t> </a:t>
                </a:r>
                <a:r>
                  <a:rPr lang="en-US" dirty="0" err="1"/>
                  <a:t>équation</a:t>
                </a:r>
                <a:r>
                  <a:rPr lang="en-US" dirty="0"/>
                  <a:t> à deux inconnues : </a:t>
                </a:r>
              </a:p>
              <a:p>
                <a:r>
                  <a:rPr lang="en-US" dirty="0"/>
                  <a:t>Ya+Yc-100=0</a:t>
                </a:r>
              </a:p>
              <a:p>
                <a:r>
                  <a:rPr lang="en-US" dirty="0" err="1"/>
                  <a:t>Yc</a:t>
                </a:r>
                <a:r>
                  <a:rPr lang="en-US" dirty="0"/>
                  <a:t>=50N, on </a:t>
                </a:r>
                <a:r>
                  <a:rPr lang="en-US" dirty="0" err="1"/>
                  <a:t>remplace</a:t>
                </a:r>
                <a:r>
                  <a:rPr lang="en-US" dirty="0"/>
                  <a:t> dans </a:t>
                </a:r>
                <a:r>
                  <a:rPr lang="en-US" dirty="0" err="1"/>
                  <a:t>l’équation</a:t>
                </a:r>
                <a:endParaRPr lang="en-US" dirty="0"/>
              </a:p>
              <a:p>
                <a:r>
                  <a:rPr lang="en-US" dirty="0"/>
                  <a:t>Ya+50-100=0 </a:t>
                </a:r>
                <a:r>
                  <a:rPr lang="en-US" dirty="0" err="1"/>
                  <a:t>donc</a:t>
                </a:r>
                <a:r>
                  <a:rPr lang="en-US" dirty="0"/>
                  <a:t> </a:t>
                </a:r>
                <a:r>
                  <a:rPr lang="en-US" dirty="0" err="1"/>
                  <a:t>Ya</a:t>
                </a:r>
                <a:r>
                  <a:rPr lang="en-US" dirty="0"/>
                  <a:t>=50N</a:t>
                </a:r>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767857" y="2836654"/>
                <a:ext cx="3031852" cy="3001392"/>
              </a:xfrm>
              <a:blipFill>
                <a:blip r:embed="rId3"/>
                <a:stretch>
                  <a:fillRect l="-1207" b="-2028"/>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173861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p:txBody>
          <a:bodyPr/>
          <a:lstStyle/>
          <a:p>
            <a:r>
              <a:rPr lang="fr-FR" dirty="0"/>
              <a:t>Bilan des actions mécaniques de la poutre</a:t>
            </a:r>
          </a:p>
        </p:txBody>
      </p:sp>
      <p:sp>
        <p:nvSpPr>
          <p:cNvPr id="4" name="Espace réservé de la date 3">
            <a:extLst>
              <a:ext uri="{FF2B5EF4-FFF2-40B4-BE49-F238E27FC236}">
                <a16:creationId xmlns:a16="http://schemas.microsoft.com/office/drawing/2014/main" id="{A702D39A-0B96-4A83-A6DE-A3549236BD8A}"/>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D4EB3734-5768-4345-A8C0-BAAD5F613FEE}"/>
                  </a:ext>
                </a:extLst>
              </p:cNvPr>
              <p:cNvGraphicFramePr>
                <a:graphicFrameLocks noGrp="1"/>
              </p:cNvGraphicFramePr>
              <p:nvPr>
                <p:extLst>
                  <p:ext uri="{D42A27DB-BD31-4B8C-83A1-F6EECF244321}">
                    <p14:modId xmlns:p14="http://schemas.microsoft.com/office/powerpoint/2010/main" val="3978400988"/>
                  </p:ext>
                </p:extLst>
              </p:nvPr>
            </p:nvGraphicFramePr>
            <p:xfrm>
              <a:off x="469783" y="2953664"/>
              <a:ext cx="6531990" cy="2013461"/>
            </p:xfrm>
            <a:graphic>
              <a:graphicData uri="http://schemas.openxmlformats.org/drawingml/2006/table">
                <a:tbl>
                  <a:tblPr firstRow="1" firstCol="1" bandRow="1">
                    <a:tableStyleId>{5C22544A-7EE6-4342-B048-85BDC9FD1C3A}</a:tableStyleId>
                  </a:tblPr>
                  <a:tblGrid>
                    <a:gridCol w="1632637">
                      <a:extLst>
                        <a:ext uri="{9D8B030D-6E8A-4147-A177-3AD203B41FA5}">
                          <a16:colId xmlns:a16="http://schemas.microsoft.com/office/drawing/2014/main" val="685169271"/>
                        </a:ext>
                      </a:extLst>
                    </a:gridCol>
                    <a:gridCol w="1632637">
                      <a:extLst>
                        <a:ext uri="{9D8B030D-6E8A-4147-A177-3AD203B41FA5}">
                          <a16:colId xmlns:a16="http://schemas.microsoft.com/office/drawing/2014/main" val="2093554899"/>
                        </a:ext>
                      </a:extLst>
                    </a:gridCol>
                    <a:gridCol w="1633358">
                      <a:extLst>
                        <a:ext uri="{9D8B030D-6E8A-4147-A177-3AD203B41FA5}">
                          <a16:colId xmlns:a16="http://schemas.microsoft.com/office/drawing/2014/main" val="1897135175"/>
                        </a:ext>
                      </a:extLst>
                    </a:gridCol>
                    <a:gridCol w="1633358">
                      <a:extLst>
                        <a:ext uri="{9D8B030D-6E8A-4147-A177-3AD203B41FA5}">
                          <a16:colId xmlns:a16="http://schemas.microsoft.com/office/drawing/2014/main" val="1374706196"/>
                        </a:ext>
                      </a:extLst>
                    </a:gridCol>
                  </a:tblGrid>
                  <a:tr h="67136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𝐴</m:t>
                                        </m:r>
                                      </m:e>
                                    </m:acc>
                                  </m:e>
                                  <m:sub>
                                    <m:r>
                                      <a:rPr lang="fr-FR" sz="1800" kern="1200">
                                        <a:effectLst/>
                                        <a:latin typeface="Cambria Math" panose="02040503050406030204" pitchFamily="18" charset="0"/>
                                      </a:rPr>
                                      <m:t>1→</m:t>
                                    </m:r>
                                    <m:r>
                                      <a:rPr lang="fr-FR" sz="1800" kern="1200">
                                        <a:effectLst/>
                                        <a:latin typeface="Cambria Math" panose="02040503050406030204" pitchFamily="18" charset="0"/>
                                      </a:rPr>
                                      <m:t>𝑝𝑜𝑢𝑡𝑟𝑒</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Verticale </a:t>
                          </a:r>
                          <a:r>
                            <a:rPr lang="fr-FR" sz="1200" dirty="0">
                              <a:solidFill>
                                <a:srgbClr val="FFFF00"/>
                              </a:solidFill>
                              <a:effectLst/>
                            </a:rPr>
                            <a:t>vers le haut</a:t>
                          </a:r>
                          <a:endParaRPr lang="fr-FR"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solidFill>
                                <a:srgbClr val="FFFF00"/>
                              </a:solidFill>
                              <a:effectLst/>
                            </a:rPr>
                            <a:t>50 N</a:t>
                          </a:r>
                          <a:endParaRPr lang="fr-FR"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923043"/>
                      </a:ext>
                    </a:extLst>
                  </a:tr>
                  <a:tr h="67136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𝐶</m:t>
                                        </m:r>
                                      </m:e>
                                    </m:acc>
                                  </m:e>
                                  <m:sub>
                                    <m:r>
                                      <a:rPr lang="fr-FR" sz="1800" kern="1200">
                                        <a:effectLst/>
                                        <a:latin typeface="Cambria Math" panose="02040503050406030204" pitchFamily="18" charset="0"/>
                                      </a:rPr>
                                      <m:t>1→</m:t>
                                    </m:r>
                                    <m:r>
                                      <a:rPr lang="fr-FR" sz="1800" kern="1200">
                                        <a:effectLst/>
                                        <a:latin typeface="Cambria Math" panose="02040503050406030204" pitchFamily="18" charset="0"/>
                                      </a:rPr>
                                      <m:t>𝑝𝑜𝑢𝑡𝑟𝑒</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Verticale </a:t>
                          </a:r>
                          <a:r>
                            <a:rPr lang="fr-FR" sz="1200" dirty="0">
                              <a:solidFill>
                                <a:srgbClr val="00B050"/>
                              </a:solidFill>
                              <a:effectLst/>
                            </a:rPr>
                            <a:t>vers le haut</a:t>
                          </a:r>
                          <a:endParaRPr lang="fr-FR"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solidFill>
                                <a:srgbClr val="00B050"/>
                              </a:solidFill>
                              <a:effectLst/>
                            </a:rPr>
                            <a:t>50 N</a:t>
                          </a:r>
                          <a:endParaRPr lang="fr-FR"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965264"/>
                      </a:ext>
                    </a:extLst>
                  </a:tr>
                  <a:tr h="67072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𝐵</m:t>
                                        </m:r>
                                      </m:e>
                                    </m:acc>
                                  </m:e>
                                  <m:sub>
                                    <m:r>
                                      <a:rPr lang="fr-FR" sz="1800" kern="1200">
                                        <a:effectLst/>
                                        <a:latin typeface="Cambria Math" panose="02040503050406030204" pitchFamily="18" charset="0"/>
                                      </a:rPr>
                                      <m:t>𝑒𝑓𝑓𝑜𝑟𝑡</m:t>
                                    </m:r>
                                    <m:r>
                                      <a:rPr lang="fr-FR" sz="1800" kern="1200">
                                        <a:effectLst/>
                                        <a:latin typeface="Cambria Math" panose="02040503050406030204" pitchFamily="18" charset="0"/>
                                      </a:rPr>
                                      <m:t>→</m:t>
                                    </m:r>
                                    <m:r>
                                      <a:rPr lang="fr-FR" sz="1800" kern="1200">
                                        <a:effectLst/>
                                        <a:latin typeface="Cambria Math" panose="02040503050406030204" pitchFamily="18" charset="0"/>
                                      </a:rPr>
                                      <m:t>𝑝𝑜𝑢𝑡𝑟𝑒</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 vers le bas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100 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498417"/>
                      </a:ext>
                    </a:extLst>
                  </a:tr>
                </a:tbl>
              </a:graphicData>
            </a:graphic>
          </p:graphicFrame>
        </mc:Choice>
        <mc:Fallback xmlns="">
          <p:graphicFrame>
            <p:nvGraphicFramePr>
              <p:cNvPr id="3" name="Tableau 2">
                <a:extLst>
                  <a:ext uri="{FF2B5EF4-FFF2-40B4-BE49-F238E27FC236}">
                    <a16:creationId xmlns:a16="http://schemas.microsoft.com/office/drawing/2014/main" id="{D4EB3734-5768-4345-A8C0-BAAD5F613FEE}"/>
                  </a:ext>
                </a:extLst>
              </p:cNvPr>
              <p:cNvGraphicFramePr>
                <a:graphicFrameLocks noGrp="1"/>
              </p:cNvGraphicFramePr>
              <p:nvPr>
                <p:extLst>
                  <p:ext uri="{D42A27DB-BD31-4B8C-83A1-F6EECF244321}">
                    <p14:modId xmlns:p14="http://schemas.microsoft.com/office/powerpoint/2010/main" val="3978400988"/>
                  </p:ext>
                </p:extLst>
              </p:nvPr>
            </p:nvGraphicFramePr>
            <p:xfrm>
              <a:off x="469783" y="2953664"/>
              <a:ext cx="6531990" cy="2013461"/>
            </p:xfrm>
            <a:graphic>
              <a:graphicData uri="http://schemas.openxmlformats.org/drawingml/2006/table">
                <a:tbl>
                  <a:tblPr firstRow="1" firstCol="1" bandRow="1">
                    <a:tableStyleId>{5C22544A-7EE6-4342-B048-85BDC9FD1C3A}</a:tableStyleId>
                  </a:tblPr>
                  <a:tblGrid>
                    <a:gridCol w="1632637">
                      <a:extLst>
                        <a:ext uri="{9D8B030D-6E8A-4147-A177-3AD203B41FA5}">
                          <a16:colId xmlns:a16="http://schemas.microsoft.com/office/drawing/2014/main" val="685169271"/>
                        </a:ext>
                      </a:extLst>
                    </a:gridCol>
                    <a:gridCol w="1632637">
                      <a:extLst>
                        <a:ext uri="{9D8B030D-6E8A-4147-A177-3AD203B41FA5}">
                          <a16:colId xmlns:a16="http://schemas.microsoft.com/office/drawing/2014/main" val="2093554899"/>
                        </a:ext>
                      </a:extLst>
                    </a:gridCol>
                    <a:gridCol w="1633358">
                      <a:extLst>
                        <a:ext uri="{9D8B030D-6E8A-4147-A177-3AD203B41FA5}">
                          <a16:colId xmlns:a16="http://schemas.microsoft.com/office/drawing/2014/main" val="1897135175"/>
                        </a:ext>
                      </a:extLst>
                    </a:gridCol>
                    <a:gridCol w="1633358">
                      <a:extLst>
                        <a:ext uri="{9D8B030D-6E8A-4147-A177-3AD203B41FA5}">
                          <a16:colId xmlns:a16="http://schemas.microsoft.com/office/drawing/2014/main" val="1374706196"/>
                        </a:ext>
                      </a:extLst>
                    </a:gridCol>
                  </a:tblGrid>
                  <a:tr h="671367">
                    <a:tc>
                      <a:txBody>
                        <a:bodyPr/>
                        <a:lstStyle/>
                        <a:p>
                          <a:endParaRPr lang="fr-FR"/>
                        </a:p>
                      </a:txBody>
                      <a:tcPr marL="68580" marR="68580" marT="0" marB="0" anchor="ctr">
                        <a:blipFill>
                          <a:blip r:embed="rId2"/>
                          <a:stretch>
                            <a:fillRect l="-373" t="-909" r="-301493" b="-202727"/>
                          </a:stretch>
                        </a:blipFill>
                      </a:tcPr>
                    </a:tc>
                    <a:tc>
                      <a:txBody>
                        <a:bodyPr/>
                        <a:lstStyle/>
                        <a:p>
                          <a:pPr algn="ctr">
                            <a:lnSpc>
                              <a:spcPct val="107000"/>
                            </a:lnSpc>
                            <a:spcAft>
                              <a:spcPts val="800"/>
                            </a:spcAft>
                            <a:tabLst>
                              <a:tab pos="1607820" algn="l"/>
                            </a:tabLst>
                          </a:pPr>
                          <a:r>
                            <a:rPr lang="fr-FR" sz="12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Verticale </a:t>
                          </a:r>
                          <a:r>
                            <a:rPr lang="fr-FR" sz="1200" dirty="0">
                              <a:solidFill>
                                <a:srgbClr val="FFFF00"/>
                              </a:solidFill>
                              <a:effectLst/>
                            </a:rPr>
                            <a:t>vers le haut</a:t>
                          </a:r>
                          <a:endParaRPr lang="fr-FR"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solidFill>
                                <a:srgbClr val="FFFF00"/>
                              </a:solidFill>
                              <a:effectLst/>
                            </a:rPr>
                            <a:t>50 N</a:t>
                          </a:r>
                          <a:endParaRPr lang="fr-FR"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923043"/>
                      </a:ext>
                    </a:extLst>
                  </a:tr>
                  <a:tr h="671367">
                    <a:tc>
                      <a:txBody>
                        <a:bodyPr/>
                        <a:lstStyle/>
                        <a:p>
                          <a:endParaRPr lang="fr-FR"/>
                        </a:p>
                      </a:txBody>
                      <a:tcPr marL="68580" marR="68580" marT="0" marB="0" anchor="ctr">
                        <a:blipFill>
                          <a:blip r:embed="rId2"/>
                          <a:stretch>
                            <a:fillRect l="-373" t="-100000" r="-301493" b="-100901"/>
                          </a:stretch>
                        </a:blipFill>
                      </a:tcPr>
                    </a:tc>
                    <a:tc>
                      <a:txBody>
                        <a:bodyPr/>
                        <a:lstStyle/>
                        <a:p>
                          <a:pPr algn="ctr">
                            <a:lnSpc>
                              <a:spcPct val="107000"/>
                            </a:lnSpc>
                            <a:spcAft>
                              <a:spcPts val="800"/>
                            </a:spcAft>
                            <a:tabLst>
                              <a:tab pos="1607820" algn="l"/>
                            </a:tabLst>
                          </a:pPr>
                          <a:r>
                            <a:rPr lang="fr-FR" sz="12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Verticale </a:t>
                          </a:r>
                          <a:r>
                            <a:rPr lang="fr-FR" sz="1200" dirty="0">
                              <a:solidFill>
                                <a:srgbClr val="00B050"/>
                              </a:solidFill>
                              <a:effectLst/>
                            </a:rPr>
                            <a:t>vers le haut</a:t>
                          </a:r>
                          <a:endParaRPr lang="fr-FR"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solidFill>
                                <a:srgbClr val="00B050"/>
                              </a:solidFill>
                              <a:effectLst/>
                            </a:rPr>
                            <a:t>50 N</a:t>
                          </a:r>
                          <a:endParaRPr lang="fr-FR"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965264"/>
                      </a:ext>
                    </a:extLst>
                  </a:tr>
                  <a:tr h="670727">
                    <a:tc>
                      <a:txBody>
                        <a:bodyPr/>
                        <a:lstStyle/>
                        <a:p>
                          <a:endParaRPr lang="fr-FR"/>
                        </a:p>
                      </a:txBody>
                      <a:tcPr marL="68580" marR="68580" marT="0" marB="0" anchor="ctr">
                        <a:blipFill>
                          <a:blip r:embed="rId2"/>
                          <a:stretch>
                            <a:fillRect l="-373" t="-201818" r="-301493" b="-1818"/>
                          </a:stretch>
                        </a:blipFill>
                      </a:tcPr>
                    </a:tc>
                    <a:tc>
                      <a:txBody>
                        <a:bodyPr/>
                        <a:lstStyle/>
                        <a:p>
                          <a:pPr algn="ctr">
                            <a:lnSpc>
                              <a:spcPct val="107000"/>
                            </a:lnSpc>
                            <a:spcAft>
                              <a:spcPts val="800"/>
                            </a:spcAft>
                            <a:tabLst>
                              <a:tab pos="1607820" algn="l"/>
                            </a:tabLst>
                          </a:pPr>
                          <a:r>
                            <a:rPr lang="fr-FR" sz="1200" dirty="0">
                              <a:effectLst/>
                            </a:rPr>
                            <a:t>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 vers le bas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100 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498417"/>
                      </a:ext>
                    </a:extLst>
                  </a:tr>
                </a:tbl>
              </a:graphicData>
            </a:graphic>
          </p:graphicFrame>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4C9041D8-84C1-4C95-BC70-4BC4C27B3DF0}"/>
                  </a:ext>
                </a:extLst>
              </p:cNvPr>
              <p:cNvSpPr txBox="1"/>
              <p:nvPr/>
            </p:nvSpPr>
            <p:spPr>
              <a:xfrm>
                <a:off x="7281644" y="2223083"/>
                <a:ext cx="4085439" cy="2637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fr-FR" sz="1800" i="1" smtClean="0">
                              <a:effectLst/>
                              <a:latin typeface="Cambria Math" panose="02040503050406030204" pitchFamily="18" charset="0"/>
                            </a:rPr>
                          </m:ctrlPr>
                        </m:sPrePr>
                        <m:sub>
                          <m:r>
                            <a:rPr lang="fr-FR" sz="1800" b="0" i="1" smtClean="0">
                              <a:effectLst/>
                              <a:latin typeface="Cambria Math" panose="02040503050406030204" pitchFamily="18" charset="0"/>
                            </a:rPr>
                            <m:t>𝐴</m:t>
                          </m:r>
                        </m:sub>
                        <m:sup/>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libri" panose="020F0502020204030204" pitchFamily="34" charset="0"/>
                                      <a:cs typeface="Times New Roman" panose="02020603050405020304" pitchFamily="18" charset="0"/>
                                    </a:rPr>
                                    <m:t>𝑇</m:t>
                                  </m:r>
                                </m:e>
                                <m:sub>
                                  <m:r>
                                    <a:rPr lang="fr-FR" i="1">
                                      <a:latin typeface="Cambria Math" panose="02040503050406030204" pitchFamily="18" charset="0"/>
                                      <a:ea typeface="Calibri" panose="020F0502020204030204" pitchFamily="34" charset="0"/>
                                      <a:cs typeface="Times New Roman" panose="02020603050405020304" pitchFamily="18" charset="0"/>
                                    </a:rPr>
                                    <m:t>1→</m:t>
                                  </m:r>
                                  <m:r>
                                    <a:rPr lang="fr-FR" i="1">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Pre>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Pre>
                        <m:sPrePr>
                          <m:ctrlPr>
                            <a:rPr lang="fr-FR" sz="1800" i="1" smtClean="0">
                              <a:effectLst/>
                              <a:latin typeface="Cambria Math" panose="02040503050406030204" pitchFamily="18" charset="0"/>
                              <a:cs typeface="Times New Roman" panose="02020603050405020304" pitchFamily="18" charset="0"/>
                            </a:rPr>
                          </m:ctrlPr>
                        </m:sPrePr>
                        <m:sub>
                          <m:r>
                            <a:rPr lang="fr-FR" sz="1800" b="0" i="1" smtClean="0">
                              <a:effectLst/>
                              <a:latin typeface="Cambria Math" panose="02040503050406030204" pitchFamily="18" charset="0"/>
                              <a:cs typeface="Times New Roman" panose="02020603050405020304" pitchFamily="18" charset="0"/>
                            </a:rPr>
                            <m:t>𝐴</m:t>
                          </m:r>
                        </m:sub>
                        <m:sup/>
                        <m:e>
                          <m:d>
                            <m:dPr>
                              <m:begChr m:val="{"/>
                              <m:endChr m:val="}"/>
                              <m:ctrlPr>
                                <a:rPr lang="fr-FR" i="1">
                                  <a:latin typeface="Cambria Math" panose="02040503050406030204" pitchFamily="18" charset="0"/>
                                  <a:cs typeface="Times New Roman" panose="02020603050405020304" pitchFamily="18" charset="0"/>
                                </a:rPr>
                              </m:ctrlPr>
                            </m:dPr>
                            <m:e>
                              <m:eqArr>
                                <m:eqArrPr>
                                  <m:ctrlPr>
                                    <a:rPr lang="fr-FR" i="1">
                                      <a:latin typeface="Cambria Math" panose="02040503050406030204" pitchFamily="18" charset="0"/>
                                      <a:cs typeface="Times New Roman" panose="02020603050405020304" pitchFamily="18" charset="0"/>
                                    </a:rPr>
                                  </m:ctrlPr>
                                </m:eqArrPr>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rPr>
                                    <m:t>50</m:t>
                                  </m:r>
                                  <m:r>
                                    <a:rPr lang="fr-FR" i="1">
                                      <a:latin typeface="Cambria Math" panose="02040503050406030204" pitchFamily="18" charset="0"/>
                                    </a:rPr>
                                    <m:t>𝑁</m:t>
                                  </m:r>
                                  <m:r>
                                    <a:rPr lang="fr-FR" b="0" i="1" smtClean="0">
                                      <a:latin typeface="Cambria Math" panose="02040503050406030204" pitchFamily="18" charset="0"/>
                                    </a:rPr>
                                    <m:t> </m:t>
                                  </m:r>
                                </m:e>
                                <m:e>
                                  <m:r>
                                    <a:rPr lang="fr-FR" i="1">
                                      <a:latin typeface="Cambria Math" panose="02040503050406030204" pitchFamily="18" charset="0"/>
                                    </a:rPr>
                                    <m:t>0</m:t>
                                  </m:r>
                                </m:e>
                              </m:eqArr>
                              <m:eqArr>
                                <m:eqArrPr>
                                  <m:ctrlPr>
                                    <a:rPr lang="fr-FR" i="1">
                                      <a:latin typeface="Cambria Math" panose="02040503050406030204" pitchFamily="18" charset="0"/>
                                      <a:cs typeface="Times New Roman" panose="02020603050405020304" pitchFamily="18" charset="0"/>
                                    </a:rPr>
                                  </m:ctrlPr>
                                </m:eqArrPr>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cs typeface="Times New Roman" panose="02020603050405020304" pitchFamily="18" charset="0"/>
                                    </a:rPr>
                                    <m:t>0</m:t>
                                  </m:r>
                                </m:e>
                              </m:eqArr>
                            </m:e>
                          </m:d>
                        </m:e>
                      </m:sPre>
                    </m:oMath>
                  </m:oMathPara>
                </a14:m>
                <a:endParaRPr lang="fr-FR" dirty="0"/>
              </a:p>
              <a:p>
                <a:pPr/>
                <a14:m>
                  <m:oMathPara xmlns:m="http://schemas.openxmlformats.org/officeDocument/2006/math">
                    <m:oMathParaPr>
                      <m:jc m:val="centerGroup"/>
                    </m:oMathParaPr>
                    <m:oMath xmlns:m="http://schemas.openxmlformats.org/officeDocument/2006/math">
                      <m:sPre>
                        <m:sPrePr>
                          <m:ctrlPr>
                            <a:rPr lang="fr-FR" sz="1800" i="1" smtClean="0">
                              <a:effectLst/>
                              <a:latin typeface="Cambria Math" panose="02040503050406030204" pitchFamily="18" charset="0"/>
                            </a:rPr>
                          </m:ctrlPr>
                        </m:sPrePr>
                        <m:sub>
                          <m:r>
                            <a:rPr lang="fr-FR" sz="1800" b="0" i="1" smtClean="0">
                              <a:effectLst/>
                              <a:latin typeface="Cambria Math" panose="02040503050406030204" pitchFamily="18" charset="0"/>
                            </a:rPr>
                            <m:t>𝐶</m:t>
                          </m:r>
                        </m:sub>
                        <m:sup/>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libri" panose="020F0502020204030204" pitchFamily="34" charset="0"/>
                                      <a:cs typeface="Times New Roman" panose="02020603050405020304" pitchFamily="18" charset="0"/>
                                    </a:rPr>
                                    <m:t>𝑇</m:t>
                                  </m:r>
                                </m:e>
                                <m:sub>
                                  <m:r>
                                    <a:rPr lang="fr-FR" i="1">
                                      <a:latin typeface="Cambria Math" panose="02040503050406030204" pitchFamily="18" charset="0"/>
                                      <a:ea typeface="Calibri" panose="020F0502020204030204" pitchFamily="34" charset="0"/>
                                      <a:cs typeface="Times New Roman" panose="02020603050405020304" pitchFamily="18" charset="0"/>
                                    </a:rPr>
                                    <m:t>1→</m:t>
                                  </m:r>
                                  <m:r>
                                    <a:rPr lang="fr-FR" i="1">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Pre>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Pre>
                        <m:sPrePr>
                          <m:ctrlPr>
                            <a:rPr lang="fr-FR" sz="1800" i="1" smtClean="0">
                              <a:effectLst/>
                              <a:latin typeface="Cambria Math" panose="02040503050406030204" pitchFamily="18" charset="0"/>
                              <a:cs typeface="Times New Roman" panose="02020603050405020304" pitchFamily="18" charset="0"/>
                            </a:rPr>
                          </m:ctrlPr>
                        </m:sPrePr>
                        <m:sub>
                          <m:r>
                            <a:rPr lang="fr-FR" sz="1800" b="0" i="1" smtClean="0">
                              <a:effectLst/>
                              <a:latin typeface="Cambria Math" panose="02040503050406030204" pitchFamily="18" charset="0"/>
                              <a:cs typeface="Times New Roman" panose="02020603050405020304" pitchFamily="18" charset="0"/>
                            </a:rPr>
                            <m:t>𝐶</m:t>
                          </m:r>
                        </m:sub>
                        <m:sup/>
                        <m:e>
                          <m:d>
                            <m:dPr>
                              <m:begChr m:val="{"/>
                              <m:endChr m:val="}"/>
                              <m:ctrlPr>
                                <a:rPr lang="fr-FR" i="1">
                                  <a:latin typeface="Cambria Math" panose="02040503050406030204" pitchFamily="18" charset="0"/>
                                  <a:cs typeface="Times New Roman" panose="02020603050405020304" pitchFamily="18" charset="0"/>
                                </a:rPr>
                              </m:ctrlPr>
                            </m:dPr>
                            <m:e>
                              <m:eqArr>
                                <m:eqArrPr>
                                  <m:ctrlPr>
                                    <a:rPr lang="fr-FR" i="1">
                                      <a:latin typeface="Cambria Math" panose="02040503050406030204" pitchFamily="18" charset="0"/>
                                      <a:cs typeface="Times New Roman" panose="02020603050405020304" pitchFamily="18" charset="0"/>
                                    </a:rPr>
                                  </m:ctrlPr>
                                </m:eqArrPr>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rPr>
                                    <m:t>50</m:t>
                                  </m:r>
                                  <m:r>
                                    <a:rPr lang="fr-FR" i="1">
                                      <a:latin typeface="Cambria Math" panose="02040503050406030204" pitchFamily="18" charset="0"/>
                                    </a:rPr>
                                    <m:t>𝑁</m:t>
                                  </m:r>
                                </m:e>
                                <m:e>
                                  <m:r>
                                    <a:rPr lang="fr-FR" i="1">
                                      <a:latin typeface="Cambria Math" panose="02040503050406030204" pitchFamily="18" charset="0"/>
                                    </a:rPr>
                                    <m:t>0</m:t>
                                  </m:r>
                                </m:e>
                              </m:eqArr>
                              <m:eqArr>
                                <m:eqArrPr>
                                  <m:ctrlPr>
                                    <a:rPr lang="fr-FR" i="1">
                                      <a:latin typeface="Cambria Math" panose="02040503050406030204" pitchFamily="18" charset="0"/>
                                      <a:cs typeface="Times New Roman" panose="02020603050405020304" pitchFamily="18" charset="0"/>
                                    </a:rPr>
                                  </m:ctrlPr>
                                </m:eqArrPr>
                                <m:e>
                                  <m:r>
                                    <a:rPr lang="fr-FR" b="0" i="1" smtClean="0">
                                      <a:latin typeface="Cambria Math" panose="02040503050406030204" pitchFamily="18" charset="0"/>
                                      <a:cs typeface="Times New Roman" panose="02020603050405020304" pitchFamily="18" charset="0"/>
                                    </a:rPr>
                                    <m:t> </m:t>
                                  </m:r>
                                  <m:r>
                                    <a:rPr lang="fr-FR" i="1">
                                      <a:latin typeface="Cambria Math" panose="02040503050406030204" pitchFamily="18" charset="0"/>
                                      <a:cs typeface="Times New Roman" panose="02020603050405020304" pitchFamily="18" charset="0"/>
                                    </a:rPr>
                                    <m:t>0</m:t>
                                  </m:r>
                                </m:e>
                                <m:e>
                                  <m:r>
                                    <a:rPr lang="fr-FR" b="0" i="1" smtClean="0">
                                      <a:latin typeface="Cambria Math" panose="02040503050406030204" pitchFamily="18" charset="0"/>
                                      <a:cs typeface="Times New Roman" panose="02020603050405020304" pitchFamily="18" charset="0"/>
                                    </a:rPr>
                                    <m:t> </m:t>
                                  </m:r>
                                  <m:r>
                                    <a:rPr lang="fr-FR" i="1">
                                      <a:latin typeface="Cambria Math" panose="02040503050406030204" pitchFamily="18" charset="0"/>
                                      <a:cs typeface="Times New Roman" panose="02020603050405020304" pitchFamily="18" charset="0"/>
                                    </a:rPr>
                                    <m:t>0</m:t>
                                  </m:r>
                                </m:e>
                                <m:e>
                                  <m:r>
                                    <a:rPr lang="fr-FR" b="0" i="1" smtClean="0">
                                      <a:latin typeface="Cambria Math" panose="02040503050406030204" pitchFamily="18" charset="0"/>
                                      <a:cs typeface="Times New Roman" panose="02020603050405020304" pitchFamily="18" charset="0"/>
                                    </a:rPr>
                                    <m:t> </m:t>
                                  </m:r>
                                  <m:r>
                                    <a:rPr lang="fr-FR" i="1">
                                      <a:latin typeface="Cambria Math" panose="02040503050406030204" pitchFamily="18" charset="0"/>
                                      <a:cs typeface="Times New Roman" panose="02020603050405020304" pitchFamily="18" charset="0"/>
                                    </a:rPr>
                                    <m:t>0</m:t>
                                  </m:r>
                                </m:e>
                              </m:eqArr>
                            </m:e>
                          </m:d>
                        </m:e>
                      </m:sPre>
                    </m:oMath>
                  </m:oMathPara>
                </a14:m>
                <a:endParaRPr lang="fr-FR" dirty="0"/>
              </a:p>
              <a:p>
                <a:pPr/>
                <a14:m>
                  <m:oMathPara xmlns:m="http://schemas.openxmlformats.org/officeDocument/2006/math">
                    <m:oMathParaPr>
                      <m:jc m:val="centerGroup"/>
                    </m:oMathParaPr>
                    <m:oMath xmlns:m="http://schemas.openxmlformats.org/officeDocument/2006/math">
                      <m:sPre>
                        <m:sPrePr>
                          <m:ctrlPr>
                            <a:rPr lang="fr-FR" sz="1800" i="1" smtClean="0">
                              <a:effectLst/>
                              <a:latin typeface="Cambria Math" panose="02040503050406030204" pitchFamily="18" charset="0"/>
                            </a:rPr>
                          </m:ctrlPr>
                        </m:sPrePr>
                        <m:sub>
                          <m:r>
                            <a:rPr lang="fr-FR" sz="1800" b="0" i="1" smtClean="0">
                              <a:effectLst/>
                              <a:latin typeface="Cambria Math" panose="02040503050406030204" pitchFamily="18" charset="0"/>
                            </a:rPr>
                            <m:t>𝐵</m:t>
                          </m:r>
                        </m:sub>
                        <m:sup/>
                        <m:e>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libri" panose="020F0502020204030204" pitchFamily="34" charset="0"/>
                                      <a:cs typeface="Times New Roman" panose="02020603050405020304" pitchFamily="18" charset="0"/>
                                    </a:rPr>
                                    <m:t>𝑇</m:t>
                                  </m:r>
                                </m:e>
                                <m:sub>
                                  <m:r>
                                    <a:rPr lang="fr-FR" i="1">
                                      <a:latin typeface="Cambria Math" panose="02040503050406030204" pitchFamily="18" charset="0"/>
                                      <a:ea typeface="Calibri" panose="020F0502020204030204" pitchFamily="34" charset="0"/>
                                      <a:cs typeface="Times New Roman" panose="02020603050405020304" pitchFamily="18" charset="0"/>
                                    </a:rPr>
                                    <m:t>1→</m:t>
                                  </m:r>
                                  <m:r>
                                    <a:rPr lang="fr-FR" i="1">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Pre>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Pre>
                        <m:sPrePr>
                          <m:ctrlPr>
                            <a:rPr lang="fr-FR" sz="1800" i="1" smtClean="0">
                              <a:effectLst/>
                              <a:latin typeface="Cambria Math" panose="02040503050406030204" pitchFamily="18" charset="0"/>
                              <a:cs typeface="Times New Roman" panose="02020603050405020304" pitchFamily="18" charset="0"/>
                            </a:rPr>
                          </m:ctrlPr>
                        </m:sPrePr>
                        <m:sub>
                          <m:r>
                            <a:rPr lang="fr-FR" sz="1800" b="0" i="1" smtClean="0">
                              <a:effectLst/>
                              <a:latin typeface="Cambria Math" panose="02040503050406030204" pitchFamily="18" charset="0"/>
                              <a:cs typeface="Times New Roman" panose="02020603050405020304" pitchFamily="18" charset="0"/>
                            </a:rPr>
                            <m:t>𝐵</m:t>
                          </m:r>
                        </m:sub>
                        <m:sup/>
                        <m:e>
                          <m:d>
                            <m:dPr>
                              <m:begChr m:val="{"/>
                              <m:endChr m:val="}"/>
                              <m:ctrlPr>
                                <a:rPr lang="fr-FR" i="1">
                                  <a:latin typeface="Cambria Math" panose="02040503050406030204" pitchFamily="18" charset="0"/>
                                  <a:cs typeface="Times New Roman" panose="02020603050405020304" pitchFamily="18" charset="0"/>
                                </a:rPr>
                              </m:ctrlPr>
                            </m:dPr>
                            <m:e>
                              <m:eqArr>
                                <m:eqArrPr>
                                  <m:ctrlPr>
                                    <a:rPr lang="fr-FR" i="1">
                                      <a:latin typeface="Cambria Math" panose="02040503050406030204" pitchFamily="18" charset="0"/>
                                      <a:cs typeface="Times New Roman" panose="02020603050405020304" pitchFamily="18" charset="0"/>
                                    </a:rPr>
                                  </m:ctrlPr>
                                </m:eqArrPr>
                                <m:e>
                                  <m:r>
                                    <a:rPr lang="fr-FR" i="1">
                                      <a:latin typeface="Cambria Math" panose="02040503050406030204" pitchFamily="18" charset="0"/>
                                      <a:cs typeface="Times New Roman" panose="02020603050405020304" pitchFamily="18" charset="0"/>
                                    </a:rPr>
                                    <m:t>0</m:t>
                                  </m:r>
                                </m:e>
                                <m:e>
                                  <m:r>
                                    <a:rPr lang="fr-FR" b="0" i="1" smtClean="0">
                                      <a:latin typeface="Cambria Math" panose="02040503050406030204" pitchFamily="18" charset="0"/>
                                    </a:rPr>
                                    <m:t>−100</m:t>
                                  </m:r>
                                  <m:r>
                                    <a:rPr lang="fr-FR" i="1">
                                      <a:latin typeface="Cambria Math" panose="02040503050406030204" pitchFamily="18" charset="0"/>
                                    </a:rPr>
                                    <m:t>𝑁</m:t>
                                  </m:r>
                                  <m:r>
                                    <a:rPr lang="fr-FR" b="0" i="1" smtClean="0">
                                      <a:latin typeface="Cambria Math" panose="02040503050406030204" pitchFamily="18" charset="0"/>
                                    </a:rPr>
                                    <m:t>  </m:t>
                                  </m:r>
                                </m:e>
                                <m:e>
                                  <m:r>
                                    <a:rPr lang="fr-FR" i="1">
                                      <a:latin typeface="Cambria Math" panose="02040503050406030204" pitchFamily="18" charset="0"/>
                                    </a:rPr>
                                    <m:t>0</m:t>
                                  </m:r>
                                </m:e>
                              </m:eqArr>
                              <m:eqArr>
                                <m:eqArrPr>
                                  <m:ctrlPr>
                                    <a:rPr lang="fr-FR" i="1">
                                      <a:latin typeface="Cambria Math" panose="02040503050406030204" pitchFamily="18" charset="0"/>
                                      <a:cs typeface="Times New Roman" panose="02020603050405020304" pitchFamily="18" charset="0"/>
                                    </a:rPr>
                                  </m:ctrlPr>
                                </m:eqArrPr>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cs typeface="Times New Roman" panose="02020603050405020304" pitchFamily="18" charset="0"/>
                                    </a:rPr>
                                    <m:t>0</m:t>
                                  </m:r>
                                </m:e>
                                <m:e>
                                  <m:r>
                                    <a:rPr lang="fr-FR" i="1">
                                      <a:latin typeface="Cambria Math" panose="02040503050406030204" pitchFamily="18" charset="0"/>
                                      <a:cs typeface="Times New Roman" panose="02020603050405020304" pitchFamily="18" charset="0"/>
                                    </a:rPr>
                                    <m:t>0</m:t>
                                  </m:r>
                                </m:e>
                              </m:eqArr>
                            </m:e>
                          </m:d>
                        </m:e>
                      </m:sPre>
                    </m:oMath>
                  </m:oMathPara>
                </a14:m>
                <a:endParaRPr lang="fr-FR" dirty="0"/>
              </a:p>
            </p:txBody>
          </p:sp>
        </mc:Choice>
        <mc:Fallback xmlns="">
          <p:sp>
            <p:nvSpPr>
              <p:cNvPr id="5" name="ZoneTexte 4">
                <a:extLst>
                  <a:ext uri="{FF2B5EF4-FFF2-40B4-BE49-F238E27FC236}">
                    <a16:creationId xmlns:a16="http://schemas.microsoft.com/office/drawing/2014/main" id="{4C9041D8-84C1-4C95-BC70-4BC4C27B3DF0}"/>
                  </a:ext>
                </a:extLst>
              </p:cNvPr>
              <p:cNvSpPr txBox="1">
                <a:spLocks noRot="1" noChangeAspect="1" noMove="1" noResize="1" noEditPoints="1" noAdjustHandles="1" noChangeArrowheads="1" noChangeShapeType="1" noTextEdit="1"/>
              </p:cNvSpPr>
              <p:nvPr/>
            </p:nvSpPr>
            <p:spPr>
              <a:xfrm>
                <a:off x="7281644" y="2223083"/>
                <a:ext cx="4085439" cy="2637710"/>
              </a:xfrm>
              <a:prstGeom prst="rect">
                <a:avLst/>
              </a:prstGeom>
              <a:blipFill>
                <a:blip r:embed="rId3"/>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35866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3ED6C9A5-D7B1-4F7A-9730-A5420E6A29F5}"/>
                  </a:ext>
                </a:extLst>
              </p:cNvPr>
              <p:cNvGraphicFramePr>
                <a:graphicFrameLocks noChangeAspect="1"/>
              </p:cNvGraphicFramePr>
              <p:nvPr>
                <p:extLst>
                  <p:ext uri="{D42A27DB-BD31-4B8C-83A1-F6EECF244321}">
                    <p14:modId xmlns:p14="http://schemas.microsoft.com/office/powerpoint/2010/main" val="2494973864"/>
                  </p:ext>
                </p:extLst>
              </p:nvPr>
            </p:nvGraphicFramePr>
            <p:xfrm>
              <a:off x="2158322" y="2260998"/>
              <a:ext cx="6285858" cy="3535795"/>
            </p:xfrm>
            <a:graphic>
              <a:graphicData uri="http://schemas.microsoft.com/office/powerpoint/2016/slidezoom">
                <pslz:sldZm>
                  <pslz:sldZmObj sldId="269" cId="2358663189">
                    <pslz:zmPr id="{BF1B257A-8052-4F00-B88E-0A08CBB73E6D}" returnToParent="0" transitionDur="1000">
                      <p166:blipFill xmlns:p166="http://schemas.microsoft.com/office/powerpoint/2016/6/main">
                        <a:blip r:embed="rId2"/>
                        <a:stretch>
                          <a:fillRect/>
                        </a:stretch>
                      </p166:blipFill>
                      <p166:spPr xmlns:p166="http://schemas.microsoft.com/office/powerpoint/2016/6/main">
                        <a:xfrm>
                          <a:off x="0" y="0"/>
                          <a:ext cx="6285858" cy="3535795"/>
                        </a:xfrm>
                        <a:prstGeom prst="rect">
                          <a:avLst/>
                        </a:prstGeom>
                        <a:ln w="3175">
                          <a:solidFill>
                            <a:prstClr val="ltGray"/>
                          </a:solidFill>
                        </a:ln>
                      </p166:spPr>
                    </pslz:zmPr>
                  </pslz:sldZmObj>
                </pslz:sldZm>
              </a:graphicData>
            </a:graphic>
          </p:graphicFrame>
        </mc:Choice>
        <mc:Fallback xmlns="">
          <p:pic>
            <p:nvPicPr>
              <p:cNvPr id="6" name="Zoom de diapositive 5">
                <a:hlinkClick r:id="rId3" action="ppaction://hlinksldjump"/>
                <a:extLst>
                  <a:ext uri="{FF2B5EF4-FFF2-40B4-BE49-F238E27FC236}">
                    <a16:creationId xmlns:a16="http://schemas.microsoft.com/office/drawing/2014/main" id="{3ED6C9A5-D7B1-4F7A-9730-A5420E6A29F5}"/>
                  </a:ext>
                </a:extLst>
              </p:cNvPr>
              <p:cNvPicPr>
                <a:picLocks noGrp="1" noRot="1" noChangeAspect="1" noMove="1" noResize="1" noEditPoints="1" noAdjustHandles="1" noChangeArrowheads="1" noChangeShapeType="1"/>
              </p:cNvPicPr>
              <p:nvPr/>
            </p:nvPicPr>
            <p:blipFill>
              <a:blip r:embed="rId4"/>
              <a:stretch>
                <a:fillRect/>
              </a:stretch>
            </p:blipFill>
            <p:spPr>
              <a:xfrm>
                <a:off x="2158322" y="2260998"/>
                <a:ext cx="6285858" cy="3535795"/>
              </a:xfrm>
              <a:prstGeom prst="rect">
                <a:avLst/>
              </a:prstGeom>
              <a:ln w="3175">
                <a:solidFill>
                  <a:prstClr val="ltGray"/>
                </a:solidFill>
              </a:ln>
            </p:spPr>
          </p:pic>
        </mc:Fallback>
      </mc:AlternateContent>
    </p:spTree>
    <p:extLst>
      <p:ext uri="{BB962C8B-B14F-4D97-AF65-F5344CB8AC3E}">
        <p14:creationId xmlns:p14="http://schemas.microsoft.com/office/powerpoint/2010/main" val="301165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0C09536C-E946-40B8-B44F-804559957A15}"/>
              </a:ext>
            </a:extLst>
          </p:cNvPr>
          <p:cNvGrpSpPr/>
          <p:nvPr/>
        </p:nvGrpSpPr>
        <p:grpSpPr>
          <a:xfrm>
            <a:off x="7442796" y="4197371"/>
            <a:ext cx="327171" cy="364504"/>
            <a:chOff x="8321879" y="1296516"/>
            <a:chExt cx="654341" cy="813849"/>
          </a:xfrm>
        </p:grpSpPr>
        <p:sp>
          <p:nvSpPr>
            <p:cNvPr id="39" name="Triangle isocèle 38">
              <a:extLst>
                <a:ext uri="{FF2B5EF4-FFF2-40B4-BE49-F238E27FC236}">
                  <a16:creationId xmlns:a16="http://schemas.microsoft.com/office/drawing/2014/main" id="{C0A1C255-D03B-4E0F-9BA8-37A5338F4396}"/>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E553F2D0-38F1-494F-803E-5097D8D21A47}"/>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a:extLst>
                <a:ext uri="{FF2B5EF4-FFF2-40B4-BE49-F238E27FC236}">
                  <a16:creationId xmlns:a16="http://schemas.microsoft.com/office/drawing/2014/main" id="{ABA585C9-AC54-40B5-9817-C779D69DD33B}"/>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a:extLst>
              <a:ext uri="{FF2B5EF4-FFF2-40B4-BE49-F238E27FC236}">
                <a16:creationId xmlns:a16="http://schemas.microsoft.com/office/drawing/2014/main" id="{D7FD7A33-0447-4B55-ACBF-1363117B40EE}"/>
              </a:ext>
            </a:extLst>
          </p:cNvPr>
          <p:cNvGrpSpPr/>
          <p:nvPr/>
        </p:nvGrpSpPr>
        <p:grpSpPr>
          <a:xfrm>
            <a:off x="2718031" y="4181916"/>
            <a:ext cx="327171" cy="364504"/>
            <a:chOff x="8321879" y="1296516"/>
            <a:chExt cx="654341" cy="813849"/>
          </a:xfrm>
        </p:grpSpPr>
        <p:sp>
          <p:nvSpPr>
            <p:cNvPr id="33" name="Triangle isocèle 32">
              <a:extLst>
                <a:ext uri="{FF2B5EF4-FFF2-40B4-BE49-F238E27FC236}">
                  <a16:creationId xmlns:a16="http://schemas.microsoft.com/office/drawing/2014/main" id="{9E1616F5-7F7D-4D89-BFA4-35D9FFCEBC27}"/>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267FA67E-F001-4856-A004-6FFCF92EBC1D}"/>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24E60F1A-AF50-42DE-A490-0E879C6901C6}"/>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cxnSp>
        <p:nvCxnSpPr>
          <p:cNvPr id="5" name="Connecteur droit 4">
            <a:extLst>
              <a:ext uri="{FF2B5EF4-FFF2-40B4-BE49-F238E27FC236}">
                <a16:creationId xmlns:a16="http://schemas.microsoft.com/office/drawing/2014/main" id="{D7D7A2A3-C15E-44DF-B74A-AEF32F3F0501}"/>
              </a:ext>
            </a:extLst>
          </p:cNvPr>
          <p:cNvCxnSpPr>
            <a:cxnSpLocks/>
          </p:cNvCxnSpPr>
          <p:nvPr/>
        </p:nvCxnSpPr>
        <p:spPr>
          <a:xfrm>
            <a:off x="2541864" y="4186106"/>
            <a:ext cx="537447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CF58FD73-035D-49CF-B730-5B49ACDBDF2C}"/>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sp>
        <p:nvSpPr>
          <p:cNvPr id="10" name="ZoneTexte 9">
            <a:extLst>
              <a:ext uri="{FF2B5EF4-FFF2-40B4-BE49-F238E27FC236}">
                <a16:creationId xmlns:a16="http://schemas.microsoft.com/office/drawing/2014/main" id="{08F5C7C5-1067-4197-BAD0-6433182AFB3C}"/>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2" name="ZoneTexte 11">
            <a:extLst>
              <a:ext uri="{FF2B5EF4-FFF2-40B4-BE49-F238E27FC236}">
                <a16:creationId xmlns:a16="http://schemas.microsoft.com/office/drawing/2014/main" id="{0C70BCDA-2F5E-4E5A-95A8-14F36DE559B8}"/>
              </a:ext>
            </a:extLst>
          </p:cNvPr>
          <p:cNvSpPr txBox="1"/>
          <p:nvPr/>
        </p:nvSpPr>
        <p:spPr>
          <a:xfrm>
            <a:off x="7557662" y="4233467"/>
            <a:ext cx="906011" cy="369332"/>
          </a:xfrm>
          <a:prstGeom prst="rect">
            <a:avLst/>
          </a:prstGeom>
          <a:noFill/>
        </p:spPr>
        <p:txBody>
          <a:bodyPr wrap="square" rtlCol="0">
            <a:spAutoFit/>
          </a:bodyPr>
          <a:lstStyle/>
          <a:p>
            <a:r>
              <a:rPr lang="fr-FR" dirty="0"/>
              <a:t>C</a:t>
            </a:r>
          </a:p>
        </p:txBody>
      </p:sp>
      <p:cxnSp>
        <p:nvCxnSpPr>
          <p:cNvPr id="14" name="Connecteur droit avec flèche 13">
            <a:extLst>
              <a:ext uri="{FF2B5EF4-FFF2-40B4-BE49-F238E27FC236}">
                <a16:creationId xmlns:a16="http://schemas.microsoft.com/office/drawing/2014/main" id="{32E96732-A2CB-4773-8F10-0D575D145A6F}"/>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BE75889-3065-4A8A-9429-389BCA2221B0}"/>
              </a:ext>
            </a:extLst>
          </p:cNvPr>
          <p:cNvCxnSpPr/>
          <p:nvPr/>
        </p:nvCxnSpPr>
        <p:spPr>
          <a:xfrm flipV="1">
            <a:off x="7605951" y="4172204"/>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5292395D-59CD-4DAF-B51D-92802B55DCF9}"/>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4DCC4BD2-2CB3-40A0-A010-AB4AA03CC6E6}"/>
              </a:ext>
            </a:extLst>
          </p:cNvPr>
          <p:cNvCxnSpPr>
            <a:cxnSpLocks/>
          </p:cNvCxnSpPr>
          <p:nvPr/>
        </p:nvCxnSpPr>
        <p:spPr>
          <a:xfrm flipV="1">
            <a:off x="2885813" y="4822288"/>
            <a:ext cx="472013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C3C717A7-91D7-4D9F-9BC1-73C09CA47266}"/>
              </a:ext>
            </a:extLst>
          </p:cNvPr>
          <p:cNvSpPr txBox="1"/>
          <p:nvPr/>
        </p:nvSpPr>
        <p:spPr>
          <a:xfrm>
            <a:off x="4910035" y="4466921"/>
            <a:ext cx="1256630" cy="369332"/>
          </a:xfrm>
          <a:prstGeom prst="rect">
            <a:avLst/>
          </a:prstGeom>
          <a:noFill/>
        </p:spPr>
        <p:txBody>
          <a:bodyPr wrap="square" rtlCol="0">
            <a:spAutoFit/>
          </a:bodyPr>
          <a:lstStyle/>
          <a:p>
            <a:r>
              <a:rPr lang="fr-FR" dirty="0"/>
              <a:t>0,5 m</a:t>
            </a:r>
          </a:p>
        </p:txBody>
      </p:sp>
      <p:sp>
        <p:nvSpPr>
          <p:cNvPr id="27" name="ZoneTexte 26">
            <a:extLst>
              <a:ext uri="{FF2B5EF4-FFF2-40B4-BE49-F238E27FC236}">
                <a16:creationId xmlns:a16="http://schemas.microsoft.com/office/drawing/2014/main" id="{47DC232C-002F-42CC-B672-F5108D765C15}"/>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29" name="ZoneTexte 28">
            <a:extLst>
              <a:ext uri="{FF2B5EF4-FFF2-40B4-BE49-F238E27FC236}">
                <a16:creationId xmlns:a16="http://schemas.microsoft.com/office/drawing/2014/main" id="{D09A25F7-5068-4668-9C83-7194106F78B7}"/>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31" name="ZoneTexte 30">
            <a:extLst>
              <a:ext uri="{FF2B5EF4-FFF2-40B4-BE49-F238E27FC236}">
                <a16:creationId xmlns:a16="http://schemas.microsoft.com/office/drawing/2014/main" id="{ED494DC5-FC06-43E2-844E-0D4A4830BA65}"/>
              </a:ext>
            </a:extLst>
          </p:cNvPr>
          <p:cNvSpPr txBox="1"/>
          <p:nvPr/>
        </p:nvSpPr>
        <p:spPr>
          <a:xfrm>
            <a:off x="7207043" y="5041778"/>
            <a:ext cx="1256630" cy="369332"/>
          </a:xfrm>
          <a:prstGeom prst="rect">
            <a:avLst/>
          </a:prstGeom>
          <a:noFill/>
        </p:spPr>
        <p:txBody>
          <a:bodyPr wrap="square" rtlCol="0">
            <a:spAutoFit/>
          </a:bodyPr>
          <a:lstStyle/>
          <a:p>
            <a:r>
              <a:rPr lang="fr-FR" dirty="0"/>
              <a:t>F = 50 N</a:t>
            </a:r>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Schéma :</a:t>
            </a:r>
          </a:p>
        </p:txBody>
      </p:sp>
    </p:spTree>
    <p:extLst>
      <p:ext uri="{BB962C8B-B14F-4D97-AF65-F5344CB8AC3E}">
        <p14:creationId xmlns:p14="http://schemas.microsoft.com/office/powerpoint/2010/main" val="307647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Principe :</a:t>
            </a:r>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31CFFA64-BFA6-425A-B951-2B6F82585BFF}"/>
                  </a:ext>
                </a:extLst>
              </p:cNvPr>
              <p:cNvGraphicFramePr>
                <a:graphicFrameLocks noChangeAspect="1"/>
              </p:cNvGraphicFramePr>
              <p:nvPr>
                <p:extLst>
                  <p:ext uri="{D42A27DB-BD31-4B8C-83A1-F6EECF244321}">
                    <p14:modId xmlns:p14="http://schemas.microsoft.com/office/powerpoint/2010/main" val="3279258977"/>
                  </p:ext>
                </p:extLst>
              </p:nvPr>
            </p:nvGraphicFramePr>
            <p:xfrm>
              <a:off x="4667549" y="1726400"/>
              <a:ext cx="7136239" cy="4014135"/>
            </p:xfrm>
            <a:graphic>
              <a:graphicData uri="http://schemas.microsoft.com/office/powerpoint/2016/slidezoom">
                <pslz:sldZm>
                  <pslz:sldZmObj sldId="272" cId="3076473963">
                    <pslz:zmPr id="{D9BF011A-E230-4DE3-B626-BDB316471352}" returnToParent="0" transitionDur="1000">
                      <p166:blipFill xmlns:p166="http://schemas.microsoft.com/office/powerpoint/2016/6/main">
                        <a:blip r:embed="rId2"/>
                        <a:stretch>
                          <a:fillRect/>
                        </a:stretch>
                      </p166:blipFill>
                      <p166:spPr xmlns:p166="http://schemas.microsoft.com/office/powerpoint/2016/6/main">
                        <a:xfrm>
                          <a:off x="0" y="0"/>
                          <a:ext cx="7136239" cy="4014135"/>
                        </a:xfrm>
                        <a:prstGeom prst="rect">
                          <a:avLst/>
                        </a:prstGeom>
                        <a:ln>
                          <a:noFill/>
                        </a:ln>
                        <a:effectLst>
                          <a:outerShdw blurRad="292100" dist="139700" dir="2700000" algn="tl" rotWithShape="0">
                            <a:srgbClr val="333333">
                              <a:alpha val="65000"/>
                            </a:srgbClr>
                          </a:outerShdw>
                        </a:effectLst>
                      </p166:spPr>
                    </pslz:zmPr>
                  </pslz:sldZmObj>
                </pslz:sldZm>
              </a:graphicData>
            </a:graphic>
          </p:graphicFrame>
        </mc:Choice>
        <mc:Fallback xmlns="">
          <p:pic>
            <p:nvPicPr>
              <p:cNvPr id="6" name="Zoom de diapositive 5">
                <a:hlinkClick r:id="rId3" action="ppaction://hlinksldjump"/>
                <a:extLst>
                  <a:ext uri="{FF2B5EF4-FFF2-40B4-BE49-F238E27FC236}">
                    <a16:creationId xmlns:a16="http://schemas.microsoft.com/office/drawing/2014/main" id="{31CFFA64-BFA6-425A-B951-2B6F82585BFF}"/>
                  </a:ext>
                </a:extLst>
              </p:cNvPr>
              <p:cNvPicPr>
                <a:picLocks noGrp="1" noRot="1" noChangeAspect="1" noMove="1" noResize="1" noEditPoints="1" noAdjustHandles="1" noChangeArrowheads="1" noChangeShapeType="1"/>
              </p:cNvPicPr>
              <p:nvPr/>
            </p:nvPicPr>
            <p:blipFill>
              <a:blip r:embed="rId4"/>
              <a:stretch>
                <a:fillRect/>
              </a:stretch>
            </p:blipFill>
            <p:spPr>
              <a:xfrm>
                <a:off x="4667549" y="1726400"/>
                <a:ext cx="7136239" cy="4014135"/>
              </a:xfrm>
              <a:prstGeom prst="rect">
                <a:avLst/>
              </a:prstGeom>
              <a:ln>
                <a:noFill/>
              </a:ln>
              <a:effectLst>
                <a:outerShdw blurRad="292100" dist="139700" dir="2700000" algn="tl" rotWithShape="0">
                  <a:srgbClr val="333333">
                    <a:alpha val="65000"/>
                  </a:srgbClr>
                </a:outerShdw>
              </a:effectLst>
            </p:spPr>
          </p:pic>
        </mc:Fallback>
      </mc:AlternateContent>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1754326"/>
          </a:xfrm>
          <a:prstGeom prst="rect">
            <a:avLst/>
          </a:prstGeom>
          <a:noFill/>
        </p:spPr>
        <p:txBody>
          <a:bodyPr wrap="square" rtlCol="0">
            <a:spAutoFit/>
          </a:bodyPr>
          <a:lstStyle/>
          <a:p>
            <a:r>
              <a:rPr lang="fr-FR" dirty="0"/>
              <a:t>On étudie la poutre tronçon par tronçon. Un tronçon est un espace entre deux point de contact ou entre deux forces ponctuelles ou réparties. Ici il y aura deux tronçons AB et BC.</a:t>
            </a:r>
          </a:p>
        </p:txBody>
      </p:sp>
    </p:spTree>
    <p:extLst>
      <p:ext uri="{BB962C8B-B14F-4D97-AF65-F5344CB8AC3E}">
        <p14:creationId xmlns:p14="http://schemas.microsoft.com/office/powerpoint/2010/main" val="84496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D45AA-03CB-4400-9B5C-3E04BCDA4A76}"/>
              </a:ext>
            </a:extLst>
          </p:cNvPr>
          <p:cNvSpPr>
            <a:spLocks noGrp="1"/>
          </p:cNvSpPr>
          <p:nvPr>
            <p:ph type="title"/>
          </p:nvPr>
        </p:nvSpPr>
        <p:spPr/>
        <p:txBody>
          <a:bodyPr/>
          <a:lstStyle/>
          <a:p>
            <a:r>
              <a:rPr lang="fr-FR" dirty="0"/>
              <a:t>Torseur de cohésion :</a:t>
            </a:r>
          </a:p>
        </p:txBody>
      </p:sp>
      <p:sp>
        <p:nvSpPr>
          <p:cNvPr id="3" name="Espace réservé du contenu 2">
            <a:extLst>
              <a:ext uri="{FF2B5EF4-FFF2-40B4-BE49-F238E27FC236}">
                <a16:creationId xmlns:a16="http://schemas.microsoft.com/office/drawing/2014/main" id="{35B270DD-68D0-4692-8EF9-455786217273}"/>
              </a:ext>
            </a:extLst>
          </p:cNvPr>
          <p:cNvSpPr>
            <a:spLocks noGrp="1"/>
          </p:cNvSpPr>
          <p:nvPr>
            <p:ph idx="1"/>
          </p:nvPr>
        </p:nvSpPr>
        <p:spPr>
          <a:xfrm>
            <a:off x="0" y="2293350"/>
            <a:ext cx="3270961" cy="3829078"/>
          </a:xfrm>
        </p:spPr>
        <p:txBody>
          <a:bodyPr>
            <a:normAutofit lnSpcReduction="10000"/>
          </a:bodyPr>
          <a:lstStyle/>
          <a:p>
            <a:pPr algn="just"/>
            <a:r>
              <a:rPr lang="fr-FR" dirty="0"/>
              <a:t>Les efforts intérieurs ou de cohésion sont les efforts qui agissent à l’intérieur des poutres et qui assurent l’équilibre ou la cohésion de la structure sous l’action des charges extérieures exercées. La connaissance des ces efforts de cohésion nous renseignera sur l’état de sollicitation de la poutre étudiée, et permettra d’évaluer sa résistance aux efforts qui lui sont appliqués. </a:t>
            </a:r>
          </a:p>
        </p:txBody>
      </p:sp>
      <p:sp>
        <p:nvSpPr>
          <p:cNvPr id="4" name="Espace réservé de la date 3">
            <a:extLst>
              <a:ext uri="{FF2B5EF4-FFF2-40B4-BE49-F238E27FC236}">
                <a16:creationId xmlns:a16="http://schemas.microsoft.com/office/drawing/2014/main" id="{766E6148-732E-4D00-A489-341B5B7BA756}"/>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5" name="Espace réservé du contenu 2">
            <a:extLst>
              <a:ext uri="{FF2B5EF4-FFF2-40B4-BE49-F238E27FC236}">
                <a16:creationId xmlns:a16="http://schemas.microsoft.com/office/drawing/2014/main" id="{D5B067C8-BDEA-4FB9-BD7E-241F0422A4EF}"/>
              </a:ext>
            </a:extLst>
          </p:cNvPr>
          <p:cNvSpPr txBox="1">
            <a:spLocks/>
          </p:cNvSpPr>
          <p:nvPr/>
        </p:nvSpPr>
        <p:spPr>
          <a:xfrm>
            <a:off x="8921041" y="2242856"/>
            <a:ext cx="3270961" cy="4264968"/>
          </a:xfrm>
          <a:prstGeom prst="rect">
            <a:avLst/>
          </a:prstGeom>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Pour mettre en évidence les efforts transmis par la matière au niveau d’une section droite d’une poutre, nous effectuons une coupure imaginaire par un plan perpendiculaire à la fibre moyenne. Ce plan définit une section S de barycentre G qui divise la poutre en deux tronçons fictifs (AG et GB). Chaque tronçon est en équilibre et l’application du Principe Fondamental de la statique, à l’un ou à l’autre, permet d’identifier et de calculer les efforts intérieurs exercés entre les deux tronçons au niveau de la coupure. </a:t>
            </a:r>
          </a:p>
        </p:txBody>
      </p:sp>
      <p:pic>
        <p:nvPicPr>
          <p:cNvPr id="6" name="Image 5">
            <a:extLst>
              <a:ext uri="{FF2B5EF4-FFF2-40B4-BE49-F238E27FC236}">
                <a16:creationId xmlns:a16="http://schemas.microsoft.com/office/drawing/2014/main" id="{3F217B08-3205-4326-A022-70A74ACE52D4}"/>
              </a:ext>
            </a:extLst>
          </p:cNvPr>
          <p:cNvPicPr>
            <a:picLocks noChangeAspect="1"/>
          </p:cNvPicPr>
          <p:nvPr/>
        </p:nvPicPr>
        <p:blipFill>
          <a:blip r:embed="rId2"/>
          <a:stretch>
            <a:fillRect/>
          </a:stretch>
        </p:blipFill>
        <p:spPr>
          <a:xfrm>
            <a:off x="3376250" y="2360133"/>
            <a:ext cx="5568210" cy="3829078"/>
          </a:xfrm>
          <a:prstGeom prst="rect">
            <a:avLst/>
          </a:prstGeom>
        </p:spPr>
      </p:pic>
    </p:spTree>
    <p:extLst>
      <p:ext uri="{BB962C8B-B14F-4D97-AF65-F5344CB8AC3E}">
        <p14:creationId xmlns:p14="http://schemas.microsoft.com/office/powerpoint/2010/main" val="414325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D45AA-03CB-4400-9B5C-3E04BCDA4A76}"/>
              </a:ext>
            </a:extLst>
          </p:cNvPr>
          <p:cNvSpPr>
            <a:spLocks noGrp="1"/>
          </p:cNvSpPr>
          <p:nvPr>
            <p:ph type="title"/>
          </p:nvPr>
        </p:nvSpPr>
        <p:spPr/>
        <p:txBody>
          <a:bodyPr/>
          <a:lstStyle/>
          <a:p>
            <a:r>
              <a:rPr lang="fr-FR" dirty="0"/>
              <a:t>Torseur de cohésion :</a:t>
            </a:r>
          </a:p>
        </p:txBody>
      </p:sp>
      <p:sp>
        <p:nvSpPr>
          <p:cNvPr id="3" name="Espace réservé du contenu 2">
            <a:extLst>
              <a:ext uri="{FF2B5EF4-FFF2-40B4-BE49-F238E27FC236}">
                <a16:creationId xmlns:a16="http://schemas.microsoft.com/office/drawing/2014/main" id="{35B270DD-68D0-4692-8EF9-455786217273}"/>
              </a:ext>
            </a:extLst>
          </p:cNvPr>
          <p:cNvSpPr>
            <a:spLocks noGrp="1"/>
          </p:cNvSpPr>
          <p:nvPr>
            <p:ph idx="1"/>
          </p:nvPr>
        </p:nvSpPr>
        <p:spPr>
          <a:xfrm>
            <a:off x="0" y="2293350"/>
            <a:ext cx="3270961" cy="2538709"/>
          </a:xfrm>
        </p:spPr>
        <p:txBody>
          <a:bodyPr>
            <a:normAutofit/>
          </a:bodyPr>
          <a:lstStyle/>
          <a:p>
            <a:pPr algn="just"/>
            <a:r>
              <a:rPr lang="fr-FR" dirty="0"/>
              <a:t>Les actions mécaniques entre les deux tronçons sont les efforts intérieurs à la poutre que l’on peut modéliser par un torseur appelé torseur de cohésion et dont les éléments de réduction au point G centre de surface sont :</a:t>
            </a:r>
          </a:p>
        </p:txBody>
      </p:sp>
      <p:sp>
        <p:nvSpPr>
          <p:cNvPr id="4" name="Espace réservé de la date 3">
            <a:extLst>
              <a:ext uri="{FF2B5EF4-FFF2-40B4-BE49-F238E27FC236}">
                <a16:creationId xmlns:a16="http://schemas.microsoft.com/office/drawing/2014/main" id="{766E6148-732E-4D00-A489-341B5B7BA756}"/>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mc:AlternateContent xmlns:mc="http://schemas.openxmlformats.org/markup-compatibility/2006" xmlns:a14="http://schemas.microsoft.com/office/drawing/2010/main">
        <mc:Choice Requires="a14">
          <p:sp>
            <p:nvSpPr>
              <p:cNvPr id="5" name="Espace réservé du contenu 2">
                <a:extLst>
                  <a:ext uri="{FF2B5EF4-FFF2-40B4-BE49-F238E27FC236}">
                    <a16:creationId xmlns:a16="http://schemas.microsoft.com/office/drawing/2014/main" id="{D5B067C8-BDEA-4FB9-BD7E-241F0422A4EF}"/>
                  </a:ext>
                </a:extLst>
              </p:cNvPr>
              <p:cNvSpPr txBox="1">
                <a:spLocks/>
              </p:cNvSpPr>
              <p:nvPr/>
            </p:nvSpPr>
            <p:spPr>
              <a:xfrm>
                <a:off x="170036" y="4743124"/>
                <a:ext cx="3270961" cy="982817"/>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fr-FR" dirty="0"/>
                  <a:t>Une résultante </a:t>
                </a:r>
                <a14:m>
                  <m:oMath xmlns:m="http://schemas.openxmlformats.org/officeDocument/2006/math">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𝑅</m:t>
                        </m:r>
                      </m:e>
                    </m:acc>
                  </m:oMath>
                </a14:m>
                <a:endParaRPr lang="fr-FR" dirty="0"/>
              </a:p>
              <a:p>
                <a:pPr algn="just"/>
                <a:r>
                  <a:rPr lang="fr-FR" dirty="0"/>
                  <a:t> Un moment résultant </a:t>
                </a:r>
                <a14:m>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𝑀</m:t>
                            </m:r>
                          </m:e>
                        </m:acc>
                      </m:e>
                      <m:sub>
                        <m:r>
                          <a:rPr lang="fr-FR" b="0" i="1" smtClean="0">
                            <a:latin typeface="Cambria Math" panose="02040503050406030204" pitchFamily="18" charset="0"/>
                          </a:rPr>
                          <m:t>𝐺</m:t>
                        </m:r>
                      </m:sub>
                    </m:sSub>
                  </m:oMath>
                </a14:m>
                <a:endParaRPr lang="fr-FR" dirty="0"/>
              </a:p>
            </p:txBody>
          </p:sp>
        </mc:Choice>
        <mc:Fallback xmlns="">
          <p:sp>
            <p:nvSpPr>
              <p:cNvPr id="5" name="Espace réservé du contenu 2">
                <a:extLst>
                  <a:ext uri="{FF2B5EF4-FFF2-40B4-BE49-F238E27FC236}">
                    <a16:creationId xmlns:a16="http://schemas.microsoft.com/office/drawing/2014/main" id="{D5B067C8-BDEA-4FB9-BD7E-241F0422A4EF}"/>
                  </a:ext>
                </a:extLst>
              </p:cNvPr>
              <p:cNvSpPr txBox="1">
                <a:spLocks noRot="1" noChangeAspect="1" noMove="1" noResize="1" noEditPoints="1" noAdjustHandles="1" noChangeArrowheads="1" noChangeShapeType="1" noTextEdit="1"/>
              </p:cNvSpPr>
              <p:nvPr/>
            </p:nvSpPr>
            <p:spPr>
              <a:xfrm>
                <a:off x="170036" y="4743124"/>
                <a:ext cx="3270961" cy="982817"/>
              </a:xfrm>
              <a:prstGeom prst="rect">
                <a:avLst/>
              </a:prstGeom>
              <a:blipFill>
                <a:blip r:embed="rId5"/>
                <a:stretch>
                  <a:fillRect l="-560" b="-1242"/>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3F217B08-3205-4326-A022-70A74ACE52D4}"/>
              </a:ext>
            </a:extLst>
          </p:cNvPr>
          <p:cNvPicPr>
            <a:picLocks noChangeAspect="1"/>
          </p:cNvPicPr>
          <p:nvPr/>
        </p:nvPicPr>
        <p:blipFill>
          <a:blip r:embed="rId6"/>
          <a:stretch>
            <a:fillRect/>
          </a:stretch>
        </p:blipFill>
        <p:spPr>
          <a:xfrm>
            <a:off x="3376250" y="2502746"/>
            <a:ext cx="5568210" cy="3829078"/>
          </a:xfrm>
          <a:prstGeom prst="rect">
            <a:avLst/>
          </a:prstGeom>
        </p:spPr>
      </p:pic>
      <p:pic>
        <p:nvPicPr>
          <p:cNvPr id="7" name="Image 6">
            <a:extLst>
              <a:ext uri="{FF2B5EF4-FFF2-40B4-BE49-F238E27FC236}">
                <a16:creationId xmlns:a16="http://schemas.microsoft.com/office/drawing/2014/main" id="{1617E70C-61F0-4845-A591-58C30F559298}"/>
              </a:ext>
            </a:extLst>
          </p:cNvPr>
          <p:cNvPicPr>
            <a:picLocks noChangeAspect="1"/>
          </p:cNvPicPr>
          <p:nvPr/>
        </p:nvPicPr>
        <p:blipFill>
          <a:blip r:embed="rId7"/>
          <a:stretch>
            <a:fillRect/>
          </a:stretch>
        </p:blipFill>
        <p:spPr>
          <a:xfrm>
            <a:off x="287036" y="5792839"/>
            <a:ext cx="2972215" cy="609685"/>
          </a:xfrm>
          <a:prstGeom prst="rect">
            <a:avLst/>
          </a:prstGeom>
        </p:spPr>
      </p:pic>
      <p:sp>
        <p:nvSpPr>
          <p:cNvPr id="8" name="ZoneTexte 7">
            <a:extLst>
              <a:ext uri="{FF2B5EF4-FFF2-40B4-BE49-F238E27FC236}">
                <a16:creationId xmlns:a16="http://schemas.microsoft.com/office/drawing/2014/main" id="{7B45C674-2352-45E6-A25C-7D33ED5980F9}"/>
              </a:ext>
            </a:extLst>
          </p:cNvPr>
          <p:cNvSpPr txBox="1"/>
          <p:nvPr/>
        </p:nvSpPr>
        <p:spPr>
          <a:xfrm>
            <a:off x="9031225" y="2402416"/>
            <a:ext cx="3077504" cy="3231654"/>
          </a:xfrm>
          <a:prstGeom prst="rect">
            <a:avLst/>
          </a:prstGeom>
          <a:noFill/>
        </p:spPr>
        <p:txBody>
          <a:bodyPr wrap="square" rtlCol="0">
            <a:spAutoFit/>
          </a:bodyPr>
          <a:lstStyle/>
          <a:p>
            <a:r>
              <a:rPr lang="fr-FR" sz="1700" dirty="0">
                <a:solidFill>
                  <a:schemeClr val="tx1">
                    <a:lumMod val="75000"/>
                    <a:lumOff val="25000"/>
                  </a:schemeClr>
                </a:solidFill>
              </a:rPr>
              <a:t>Deux conventions d’écriture sont possibles : </a:t>
            </a:r>
          </a:p>
          <a:p>
            <a:endParaRPr lang="fr-FR" sz="1700" dirty="0">
              <a:solidFill>
                <a:schemeClr val="tx1">
                  <a:lumMod val="75000"/>
                  <a:lumOff val="25000"/>
                </a:schemeClr>
              </a:solidFill>
            </a:endParaRPr>
          </a:p>
          <a:p>
            <a:r>
              <a:rPr lang="fr-FR" sz="1700" dirty="0">
                <a:solidFill>
                  <a:schemeClr val="tx1">
                    <a:lumMod val="75000"/>
                    <a:lumOff val="25000"/>
                  </a:schemeClr>
                </a:solidFill>
              </a:rPr>
              <a:t>• Convention 1 : Le torseur de cohésion modélise les actions mécaniques de la partie (2) sur la partie (1).</a:t>
            </a:r>
          </a:p>
          <a:p>
            <a:endParaRPr lang="fr-FR" sz="1700" dirty="0">
              <a:solidFill>
                <a:schemeClr val="tx1">
                  <a:lumMod val="75000"/>
                  <a:lumOff val="25000"/>
                </a:schemeClr>
              </a:solidFill>
            </a:endParaRPr>
          </a:p>
          <a:p>
            <a:r>
              <a:rPr lang="fr-FR" sz="1700" dirty="0">
                <a:solidFill>
                  <a:schemeClr val="tx1">
                    <a:lumMod val="75000"/>
                    <a:lumOff val="25000"/>
                  </a:schemeClr>
                </a:solidFill>
              </a:rPr>
              <a:t>• Convention 2 : Le torseur de cohésion modélise les actions mécaniques de la partie (1) sur la partie (2). </a:t>
            </a:r>
          </a:p>
        </p:txBody>
      </p:sp>
    </p:spTree>
    <p:extLst>
      <p:ext uri="{BB962C8B-B14F-4D97-AF65-F5344CB8AC3E}">
        <p14:creationId xmlns:p14="http://schemas.microsoft.com/office/powerpoint/2010/main" val="117038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D45AA-03CB-4400-9B5C-3E04BCDA4A76}"/>
              </a:ext>
            </a:extLst>
          </p:cNvPr>
          <p:cNvSpPr>
            <a:spLocks noGrp="1"/>
          </p:cNvSpPr>
          <p:nvPr>
            <p:ph type="title"/>
          </p:nvPr>
        </p:nvSpPr>
        <p:spPr>
          <a:xfrm>
            <a:off x="767857" y="933450"/>
            <a:ext cx="3031852" cy="1722419"/>
          </a:xfrm>
        </p:spPr>
        <p:txBody>
          <a:bodyPr anchor="b">
            <a:normAutofit/>
          </a:bodyPr>
          <a:lstStyle/>
          <a:p>
            <a:r>
              <a:rPr lang="fr-FR" dirty="0"/>
              <a:t>Torseur de cohésion :</a:t>
            </a:r>
          </a:p>
        </p:txBody>
      </p:sp>
      <p:pic>
        <p:nvPicPr>
          <p:cNvPr id="13" name="Image 12" descr="Une image contenant texte&#10;&#10;Description générée automatiquement">
            <a:extLst>
              <a:ext uri="{FF2B5EF4-FFF2-40B4-BE49-F238E27FC236}">
                <a16:creationId xmlns:a16="http://schemas.microsoft.com/office/drawing/2014/main" id="{26B767F8-721A-4264-8FEE-695A1AC499AD}"/>
              </a:ext>
            </a:extLst>
          </p:cNvPr>
          <p:cNvPicPr>
            <a:picLocks noChangeAspect="1"/>
          </p:cNvPicPr>
          <p:nvPr/>
        </p:nvPicPr>
        <p:blipFill>
          <a:blip r:embed="rId2"/>
          <a:stretch>
            <a:fillRect/>
          </a:stretch>
        </p:blipFill>
        <p:spPr>
          <a:xfrm>
            <a:off x="4900928" y="1804620"/>
            <a:ext cx="6650991" cy="3408633"/>
          </a:xfrm>
          <a:prstGeom prst="rect">
            <a:avLst/>
          </a:prstGeom>
          <a:noFill/>
        </p:spPr>
      </p:pic>
      <p:sp>
        <p:nvSpPr>
          <p:cNvPr id="18" name="Text Placeholder 3">
            <a:extLst>
              <a:ext uri="{FF2B5EF4-FFF2-40B4-BE49-F238E27FC236}">
                <a16:creationId xmlns:a16="http://schemas.microsoft.com/office/drawing/2014/main" id="{A19D7358-990D-4789-84FE-82CAF5C16915}"/>
              </a:ext>
            </a:extLst>
          </p:cNvPr>
          <p:cNvSpPr>
            <a:spLocks noGrp="1"/>
          </p:cNvSpPr>
          <p:nvPr>
            <p:ph type="body" sz="half" idx="2"/>
          </p:nvPr>
        </p:nvSpPr>
        <p:spPr>
          <a:xfrm>
            <a:off x="767857" y="2836654"/>
            <a:ext cx="3031852" cy="3001392"/>
          </a:xfrm>
        </p:spPr>
        <p:txBody>
          <a:bodyPr>
            <a:normAutofit lnSpcReduction="10000"/>
          </a:bodyPr>
          <a:lstStyle/>
          <a:p>
            <a:r>
              <a:rPr lang="fr-FR" dirty="0"/>
              <a:t>Finalement, le torseur de cohésion au centre de surface G d’une surface droite de poutre se défini en effectuant la somme des torseurs, au même point G , des actions mécaniques agissant soit à gauche de la section droite, somme précédée du signe : « - », soit à droite de la section droite, somme précédée du signe « + ». </a:t>
            </a:r>
            <a:endParaRPr lang="en-US" dirty="0"/>
          </a:p>
        </p:txBody>
      </p:sp>
      <p:sp>
        <p:nvSpPr>
          <p:cNvPr id="4" name="Espace réservé de la date 3">
            <a:extLst>
              <a:ext uri="{FF2B5EF4-FFF2-40B4-BE49-F238E27FC236}">
                <a16:creationId xmlns:a16="http://schemas.microsoft.com/office/drawing/2014/main" id="{766E6148-732E-4D00-A489-341B5B7BA756}"/>
              </a:ext>
            </a:extLst>
          </p:cNvPr>
          <p:cNvSpPr>
            <a:spLocks noGrp="1"/>
          </p:cNvSpPr>
          <p:nvPr>
            <p:ph type="dt" sz="half" idx="10"/>
          </p:nvPr>
        </p:nvSpPr>
        <p:spPr>
          <a:xfrm>
            <a:off x="7605951" y="6456916"/>
            <a:ext cx="2844799" cy="365125"/>
          </a:xfrm>
        </p:spPr>
        <p:txBody>
          <a:bodyPr anchor="ctr">
            <a:normAutofit/>
          </a:bodyPr>
          <a:lstStyle/>
          <a:p>
            <a:pPr rtl="0">
              <a:spcAft>
                <a:spcPts val="600"/>
              </a:spcAft>
            </a:pPr>
            <a:fld id="{22897033-9A55-4DAC-991D-1FF1921C78B7}" type="datetime1">
              <a:rPr lang="fr-FR" smtClean="0"/>
              <a:pPr rtl="0">
                <a:spcAft>
                  <a:spcPts val="600"/>
                </a:spcAft>
              </a:pPr>
              <a:t>16/11/2022</a:t>
            </a:fld>
            <a:endParaRPr lang="en-US"/>
          </a:p>
        </p:txBody>
      </p:sp>
    </p:spTree>
    <p:extLst>
      <p:ext uri="{BB962C8B-B14F-4D97-AF65-F5344CB8AC3E}">
        <p14:creationId xmlns:p14="http://schemas.microsoft.com/office/powerpoint/2010/main" val="112179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79353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cxnSp>
        <p:nvCxnSpPr>
          <p:cNvPr id="16" name="Connecteur droit 15">
            <a:extLst>
              <a:ext uri="{FF2B5EF4-FFF2-40B4-BE49-F238E27FC236}">
                <a16:creationId xmlns:a16="http://schemas.microsoft.com/office/drawing/2014/main" id="{51EC3242-FD88-49F1-A64A-914A56656645}"/>
              </a:ext>
            </a:extLst>
          </p:cNvPr>
          <p:cNvCxnSpPr>
            <a:cxnSpLocks/>
          </p:cNvCxnSpPr>
          <p:nvPr/>
        </p:nvCxnSpPr>
        <p:spPr>
          <a:xfrm>
            <a:off x="5335398" y="4186105"/>
            <a:ext cx="279353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BE3ADD7-C397-4004-A800-1A3D3A0243A4}"/>
              </a:ext>
            </a:extLst>
          </p:cNvPr>
          <p:cNvSpPr/>
          <p:nvPr/>
        </p:nvSpPr>
        <p:spPr>
          <a:xfrm>
            <a:off x="5519956" y="2650921"/>
            <a:ext cx="3119999" cy="301164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ne s’occupe pas de la partie de droite, y compris les efforts en B.</a:t>
            </a:r>
          </a:p>
        </p:txBody>
      </p:sp>
    </p:spTree>
    <p:extLst>
      <p:ext uri="{BB962C8B-B14F-4D97-AF65-F5344CB8AC3E}">
        <p14:creationId xmlns:p14="http://schemas.microsoft.com/office/powerpoint/2010/main" val="421918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20D197B-08B7-4BD1-AE5B-2580ADA6FA85}"/>
              </a:ext>
            </a:extLst>
          </p:cNvPr>
          <p:cNvSpPr>
            <a:spLocks noGrp="1"/>
          </p:cNvSpPr>
          <p:nvPr>
            <p:ph type="title"/>
          </p:nvPr>
        </p:nvSpPr>
        <p:spPr/>
        <p:txBody>
          <a:bodyPr/>
          <a:lstStyle/>
          <a:p>
            <a:r>
              <a:rPr lang="fr-FR" dirty="0"/>
              <a:t>Hypothèses</a:t>
            </a:r>
          </a:p>
        </p:txBody>
      </p:sp>
      <p:sp>
        <p:nvSpPr>
          <p:cNvPr id="7" name="Espace réservé du contenu 6">
            <a:extLst>
              <a:ext uri="{FF2B5EF4-FFF2-40B4-BE49-F238E27FC236}">
                <a16:creationId xmlns:a16="http://schemas.microsoft.com/office/drawing/2014/main" id="{3162C42D-9080-49AE-ADC6-2F3F82029820}"/>
              </a:ext>
            </a:extLst>
          </p:cNvPr>
          <p:cNvSpPr>
            <a:spLocks noGrp="1"/>
          </p:cNvSpPr>
          <p:nvPr>
            <p:ph idx="1"/>
          </p:nvPr>
        </p:nvSpPr>
        <p:spPr/>
        <p:txBody>
          <a:bodyPr/>
          <a:lstStyle/>
          <a:p>
            <a:r>
              <a:rPr lang="fr-FR" dirty="0"/>
              <a:t>Les calculs seront fait dans les conditions de l’expérimentation du BED 100.</a:t>
            </a:r>
          </a:p>
          <a:p>
            <a:r>
              <a:rPr lang="fr-FR" dirty="0"/>
              <a:t>La poutre utilisée pour l’expérience est une poutre de 70cm en aluminium.</a:t>
            </a:r>
          </a:p>
          <a:p>
            <a:r>
              <a:rPr lang="fr-FR" dirty="0"/>
              <a:t>L’effort appliqué au milieu de la poutre est de 100 N.</a:t>
            </a:r>
          </a:p>
          <a:p>
            <a:r>
              <a:rPr lang="fr-FR" dirty="0"/>
              <a:t>Les appuis ponctuels sont disposés à 60cm,</a:t>
            </a:r>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79353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cxnSp>
        <p:nvCxnSpPr>
          <p:cNvPr id="16" name="Connecteur droit 15">
            <a:extLst>
              <a:ext uri="{FF2B5EF4-FFF2-40B4-BE49-F238E27FC236}">
                <a16:creationId xmlns:a16="http://schemas.microsoft.com/office/drawing/2014/main" id="{51EC3242-FD88-49F1-A64A-914A56656645}"/>
              </a:ext>
            </a:extLst>
          </p:cNvPr>
          <p:cNvCxnSpPr>
            <a:cxnSpLocks/>
          </p:cNvCxnSpPr>
          <p:nvPr/>
        </p:nvCxnSpPr>
        <p:spPr>
          <a:xfrm>
            <a:off x="5335398" y="4186105"/>
            <a:ext cx="279353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BE3ADD7-C397-4004-A800-1A3D3A0243A4}"/>
              </a:ext>
            </a:extLst>
          </p:cNvPr>
          <p:cNvSpPr/>
          <p:nvPr/>
        </p:nvSpPr>
        <p:spPr>
          <a:xfrm>
            <a:off x="5519956" y="2650921"/>
            <a:ext cx="3119999" cy="301164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place le point G, centre de surface d’une manière quelconque.</a:t>
            </a:r>
          </a:p>
        </p:txBody>
      </p:sp>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125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79353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cxnSp>
        <p:nvCxnSpPr>
          <p:cNvPr id="16" name="Connecteur droit 15">
            <a:extLst>
              <a:ext uri="{FF2B5EF4-FFF2-40B4-BE49-F238E27FC236}">
                <a16:creationId xmlns:a16="http://schemas.microsoft.com/office/drawing/2014/main" id="{51EC3242-FD88-49F1-A64A-914A56656645}"/>
              </a:ext>
            </a:extLst>
          </p:cNvPr>
          <p:cNvCxnSpPr>
            <a:cxnSpLocks/>
            <a:endCxn id="15" idx="3"/>
          </p:cNvCxnSpPr>
          <p:nvPr/>
        </p:nvCxnSpPr>
        <p:spPr>
          <a:xfrm flipV="1">
            <a:off x="5335398" y="4156745"/>
            <a:ext cx="3304557" cy="2936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BE3ADD7-C397-4004-A800-1A3D3A0243A4}"/>
              </a:ext>
            </a:extLst>
          </p:cNvPr>
          <p:cNvSpPr/>
          <p:nvPr/>
        </p:nvSpPr>
        <p:spPr>
          <a:xfrm>
            <a:off x="5519956" y="2650921"/>
            <a:ext cx="3119999" cy="301164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met en place le repère et on cote l’emplacement du point G depuis le début du tronçon avec une variable x puisqu’on va observer pour les points G du tronçon.</a:t>
            </a:r>
          </a:p>
        </p:txBody>
      </p:sp>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p:nvPr/>
        </p:nvCxnSpPr>
        <p:spPr>
          <a:xfrm>
            <a:off x="8634769" y="4156921"/>
            <a:ext cx="2172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826501"/>
            <a:ext cx="906011" cy="369332"/>
          </a:xfrm>
          <a:prstGeom prst="rect">
            <a:avLst/>
          </a:prstGeom>
          <a:noFill/>
        </p:spPr>
        <p:txBody>
          <a:bodyPr wrap="square" rtlCol="0">
            <a:spAutoFit/>
          </a:bodyPr>
          <a:lstStyle/>
          <a:p>
            <a:r>
              <a:rPr lang="fr-FR" dirty="0"/>
              <a:t>x+</a:t>
            </a:r>
          </a:p>
        </p:txBody>
      </p:sp>
    </p:spTree>
    <p:extLst>
      <p:ext uri="{BB962C8B-B14F-4D97-AF65-F5344CB8AC3E}">
        <p14:creationId xmlns:p14="http://schemas.microsoft.com/office/powerpoint/2010/main" val="387053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94510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BE3ADD7-C397-4004-A800-1A3D3A0243A4}"/>
                  </a:ext>
                </a:extLst>
              </p:cNvPr>
              <p:cNvSpPr/>
              <p:nvPr/>
            </p:nvSpPr>
            <p:spPr>
              <a:xfrm>
                <a:off x="5370240" y="1156625"/>
                <a:ext cx="5450083" cy="541926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fait le bilan des actions mécaniques à gauche de B : </a:t>
                </a:r>
              </a:p>
              <a:p>
                <a:pPr algn="ctr"/>
                <a14:m>
                  <m:oMathPara xmlns:m="http://schemas.openxmlformats.org/officeDocument/2006/math">
                    <m:oMathParaPr>
                      <m:jc m:val="centerGroup"/>
                    </m:oMathParaPr>
                    <m:oMath xmlns:m="http://schemas.openxmlformats.org/officeDocument/2006/math">
                      <m:sSub>
                        <m:sSubPr>
                          <m:ctrlPr>
                            <a:rPr lang="fr-FR"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sub>
                      </m:s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𝑐𝑜h</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sub>
                      </m:s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acc>
                        </m:e>
                      </m:d>
                    </m:oMath>
                  </m:oMathPara>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solidFill>
                    <a:schemeClr val="accent2"/>
                  </a:solidFill>
                </a:endParaRPr>
              </a:p>
            </p:txBody>
          </p:sp>
        </mc:Choice>
        <mc:Fallback xmlns="">
          <p:sp>
            <p:nvSpPr>
              <p:cNvPr id="15" name="Rectangle 14">
                <a:extLst>
                  <a:ext uri="{FF2B5EF4-FFF2-40B4-BE49-F238E27FC236}">
                    <a16:creationId xmlns:a16="http://schemas.microsoft.com/office/drawing/2014/main" id="{8BE3ADD7-C397-4004-A800-1A3D3A0243A4}"/>
                  </a:ext>
                </a:extLst>
              </p:cNvPr>
              <p:cNvSpPr>
                <a:spLocks noRot="1" noChangeAspect="1" noMove="1" noResize="1" noEditPoints="1" noAdjustHandles="1" noChangeArrowheads="1" noChangeShapeType="1" noTextEdit="1"/>
              </p:cNvSpPr>
              <p:nvPr/>
            </p:nvSpPr>
            <p:spPr>
              <a:xfrm>
                <a:off x="5370240" y="1156625"/>
                <a:ext cx="5450083" cy="5419269"/>
              </a:xfrm>
              <a:prstGeom prst="rect">
                <a:avLst/>
              </a:prstGeom>
              <a:blipFill>
                <a:blip r:embed="rId2"/>
                <a:stretch>
                  <a:fillRect l="-445" r="-1225"/>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a:cxnSpLocks/>
          </p:cNvCxnSpPr>
          <p:nvPr/>
        </p:nvCxnSpPr>
        <p:spPr>
          <a:xfrm>
            <a:off x="10591322" y="419583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755832"/>
            <a:ext cx="906011" cy="369332"/>
          </a:xfrm>
          <a:prstGeom prst="rect">
            <a:avLst/>
          </a:prstGeom>
          <a:noFill/>
        </p:spPr>
        <p:txBody>
          <a:bodyPr wrap="square" rtlCol="0">
            <a:spAutoFit/>
          </a:bodyPr>
          <a:lstStyle/>
          <a:p>
            <a:r>
              <a:rPr lang="fr-FR" dirty="0"/>
              <a:t>x+</a:t>
            </a:r>
          </a:p>
        </p:txBody>
      </p:sp>
      <p:cxnSp>
        <p:nvCxnSpPr>
          <p:cNvPr id="23" name="Connecteur droit 22">
            <a:extLst>
              <a:ext uri="{FF2B5EF4-FFF2-40B4-BE49-F238E27FC236}">
                <a16:creationId xmlns:a16="http://schemas.microsoft.com/office/drawing/2014/main" id="{6F350E53-BE89-457F-BFD1-A568DD9B5E7B}"/>
              </a:ext>
            </a:extLst>
          </p:cNvPr>
          <p:cNvCxnSpPr>
            <a:cxnSpLocks/>
          </p:cNvCxnSpPr>
          <p:nvPr/>
        </p:nvCxnSpPr>
        <p:spPr>
          <a:xfrm>
            <a:off x="5477245" y="4188679"/>
            <a:ext cx="511407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24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94510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BE3ADD7-C397-4004-A800-1A3D3A0243A4}"/>
                  </a:ext>
                </a:extLst>
              </p:cNvPr>
              <p:cNvSpPr/>
              <p:nvPr/>
            </p:nvSpPr>
            <p:spPr>
              <a:xfrm>
                <a:off x="5399421" y="1156625"/>
                <a:ext cx="5407019" cy="541926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marL="342900" indent="-342900" algn="ctr">
                  <a:buAutoNum type="arabicParenR"/>
                </a:pPr>
                <a14:m>
                  <m:oMath xmlns:m="http://schemas.openxmlformats.org/officeDocument/2006/math">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𝑅</m:t>
                        </m:r>
                      </m:e>
                    </m:acc>
                    <m:r>
                      <a:rPr lang="fr-FR" sz="1800" b="0" i="1" smtClean="0">
                        <a:solidFill>
                          <a:schemeClr val="accent2"/>
                        </a:solidFill>
                        <a:effectLst/>
                        <a:latin typeface="Cambria Math" panose="02040503050406030204" pitchFamily="18" charset="0"/>
                        <a:cs typeface="Times New Roman" panose="02020603050405020304" pitchFamily="18" charset="0"/>
                      </a:rPr>
                      <m:t>=</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a14:m>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AutoNum type="arabicParenR"/>
                </a:pP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𝐴</m:t>
                        </m:r>
                      </m:e>
                    </m:acc>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0</m:t>
                        </m:r>
                      </m:e>
                    </m:acc>
                  </m:oMath>
                </a14:m>
                <a:endParaRPr lang="fr-FR" i="1" dirty="0">
                  <a:solidFill>
                    <a:schemeClr val="accent2"/>
                  </a:solidFill>
                  <a:latin typeface="Cambria Math" panose="02040503050406030204" pitchFamily="18" charset="0"/>
                  <a:cs typeface="Times New Roman" panose="02020603050405020304" pitchFamily="18" charset="0"/>
                </a:endParaRPr>
              </a:p>
              <a:p>
                <a:pPr algn="ctr"/>
                <a:endParaRPr lang="fr-FR" dirty="0">
                  <a:solidFill>
                    <a:schemeClr val="accent2"/>
                  </a:solidFill>
                </a:endParaRPr>
              </a:p>
            </p:txBody>
          </p:sp>
        </mc:Choice>
        <mc:Fallback xmlns="">
          <p:sp>
            <p:nvSpPr>
              <p:cNvPr id="15" name="Rectangle 14">
                <a:extLst>
                  <a:ext uri="{FF2B5EF4-FFF2-40B4-BE49-F238E27FC236}">
                    <a16:creationId xmlns:a16="http://schemas.microsoft.com/office/drawing/2014/main" id="{8BE3ADD7-C397-4004-A800-1A3D3A0243A4}"/>
                  </a:ext>
                </a:extLst>
              </p:cNvPr>
              <p:cNvSpPr>
                <a:spLocks noRot="1" noChangeAspect="1" noMove="1" noResize="1" noEditPoints="1" noAdjustHandles="1" noChangeArrowheads="1" noChangeShapeType="1" noTextEdit="1"/>
              </p:cNvSpPr>
              <p:nvPr/>
            </p:nvSpPr>
            <p:spPr>
              <a:xfrm>
                <a:off x="5399421" y="1156625"/>
                <a:ext cx="5407019" cy="5419269"/>
              </a:xfrm>
              <a:prstGeom prst="rect">
                <a:avLst/>
              </a:prstGeom>
              <a:blipFill>
                <a:blip r:embed="rId3"/>
                <a:stretch>
                  <a:fillRect/>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a:cxnSpLocks/>
          </p:cNvCxnSpPr>
          <p:nvPr/>
        </p:nvCxnSpPr>
        <p:spPr>
          <a:xfrm>
            <a:off x="10591322" y="419583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755832"/>
            <a:ext cx="906011" cy="369332"/>
          </a:xfrm>
          <a:prstGeom prst="rect">
            <a:avLst/>
          </a:prstGeom>
          <a:noFill/>
        </p:spPr>
        <p:txBody>
          <a:bodyPr wrap="square" rtlCol="0">
            <a:spAutoFit/>
          </a:bodyPr>
          <a:lstStyle/>
          <a:p>
            <a:r>
              <a:rPr lang="fr-FR" dirty="0"/>
              <a:t>x+</a:t>
            </a:r>
          </a:p>
        </p:txBody>
      </p:sp>
      <p:cxnSp>
        <p:nvCxnSpPr>
          <p:cNvPr id="23" name="Connecteur droit 22">
            <a:extLst>
              <a:ext uri="{FF2B5EF4-FFF2-40B4-BE49-F238E27FC236}">
                <a16:creationId xmlns:a16="http://schemas.microsoft.com/office/drawing/2014/main" id="{6F350E53-BE89-457F-BFD1-A568DD9B5E7B}"/>
              </a:ext>
            </a:extLst>
          </p:cNvPr>
          <p:cNvCxnSpPr>
            <a:cxnSpLocks/>
          </p:cNvCxnSpPr>
          <p:nvPr/>
        </p:nvCxnSpPr>
        <p:spPr>
          <a:xfrm>
            <a:off x="5477245" y="4188679"/>
            <a:ext cx="511407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31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94510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BE3ADD7-C397-4004-A800-1A3D3A0243A4}"/>
                  </a:ext>
                </a:extLst>
              </p:cNvPr>
              <p:cNvSpPr/>
              <p:nvPr/>
            </p:nvSpPr>
            <p:spPr>
              <a:xfrm>
                <a:off x="5399421" y="1156625"/>
                <a:ext cx="5407019" cy="541926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marL="342900" indent="-342900" algn="ctr">
                  <a:buAutoNum type="arabicParenR"/>
                </a:pPr>
                <a:r>
                  <a:rPr lang="fr-FR" sz="1800" dirty="0">
                    <a:solidFill>
                      <a:schemeClr val="accent2"/>
                    </a:solidFill>
                    <a:effectLst/>
                    <a:cs typeface="Times New Roman" panose="02020603050405020304" pitchFamily="18" charset="0"/>
                  </a:rPr>
                  <a:t>        </a:t>
                </a:r>
                <a14:m>
                  <m:oMath xmlns:m="http://schemas.openxmlformats.org/officeDocument/2006/math">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       +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𝑅</m:t>
                        </m:r>
                      </m:e>
                    </m:acc>
                    <m:r>
                      <a:rPr lang="fr-FR" sz="1800" b="0" i="1" smtClean="0">
                        <a:solidFill>
                          <a:schemeClr val="accent2"/>
                        </a:solidFill>
                        <a:effectLst/>
                        <a:latin typeface="Cambria Math" panose="02040503050406030204" pitchFamily="18" charset="0"/>
                        <a:cs typeface="Times New Roman" panose="02020603050405020304" pitchFamily="18" charset="0"/>
                      </a:rPr>
                      <m:t>        =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a14:m>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sz="1800" b="0" i="1" smtClean="0">
                          <a:solidFill>
                            <a:schemeClr val="tx1"/>
                          </a:solidFill>
                          <a:effectLst/>
                          <a:latin typeface="Cambria Math" panose="02040503050406030204" pitchFamily="18" charset="0"/>
                        </a:rPr>
                        <m:t>            </m:t>
                      </m:r>
                      <m:d>
                        <m:dPr>
                          <m:begChr m:val="|"/>
                          <m:endChr m:val="|"/>
                          <m:ctrlPr>
                            <a:rPr lang="fr-FR" sz="1800" i="1" smtClean="0">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e>
                              <m:sSub>
                                <m:sSubPr>
                                  <m:ctrlPr>
                                    <a:rPr lang="fr-FR" sz="1800" i="1">
                                      <a:solidFill>
                                        <a:schemeClr val="tx1"/>
                                      </a:solidFill>
                                      <a:effectLst/>
                                      <a:latin typeface="Cambria Math" panose="020405030504060302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sub>
                              </m:sSub>
                            </m:e>
                            <m:e>
                              <m:sSub>
                                <m:sSubPr>
                                  <m:ctrlP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𝑇</m:t>
                                  </m:r>
                                </m:e>
                                <m:sub>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𝑧</m:t>
                                  </m:r>
                                </m:sub>
                              </m:sSub>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fr-FR" dirty="0">
                  <a:solidFill>
                    <a:schemeClr val="tx1"/>
                  </a:solidFill>
                </a:endParaRPr>
              </a:p>
              <a:p>
                <a:pPr algn="ctr"/>
                <a:endParaRPr lang="fr-FR" dirty="0">
                  <a:solidFill>
                    <a:schemeClr val="tx1"/>
                  </a:solidFill>
                </a:endParaRPr>
              </a:p>
              <a:p>
                <a:pPr algn="ctr"/>
                <a:r>
                  <a:rPr lang="fr-FR" dirty="0">
                    <a:solidFill>
                      <a:schemeClr val="accent2"/>
                    </a:solidFill>
                  </a:rPr>
                  <a:t>On obtient 3 équations : </a:t>
                </a:r>
              </a:p>
              <a:p>
                <a:pPr algn="ctr"/>
                <a:r>
                  <a:rPr lang="fr-FR" dirty="0">
                    <a:solidFill>
                      <a:schemeClr val="accent2"/>
                    </a:solidFill>
                  </a:rPr>
                  <a:t>N = 0</a:t>
                </a:r>
              </a:p>
              <a:p>
                <a:pPr algn="ctr"/>
                <a:r>
                  <a:rPr lang="fr-FR" dirty="0">
                    <a:solidFill>
                      <a:schemeClr val="accent2"/>
                    </a:solidFill>
                  </a:rPr>
                  <a:t>Ty = -50N</a:t>
                </a:r>
              </a:p>
              <a:p>
                <a:pPr algn="ctr"/>
                <a:r>
                  <a:rPr lang="fr-FR" dirty="0">
                    <a:solidFill>
                      <a:schemeClr val="accent2"/>
                    </a:solidFill>
                  </a:rPr>
                  <a:t> </a:t>
                </a:r>
                <a:r>
                  <a:rPr lang="fr-FR" dirty="0" err="1">
                    <a:solidFill>
                      <a:schemeClr val="accent2"/>
                    </a:solidFill>
                  </a:rPr>
                  <a:t>Tz</a:t>
                </a:r>
                <a:r>
                  <a:rPr lang="fr-FR" dirty="0">
                    <a:solidFill>
                      <a:schemeClr val="accent2"/>
                    </a:solidFill>
                  </a:rPr>
                  <a:t> = 0</a:t>
                </a:r>
              </a:p>
            </p:txBody>
          </p:sp>
        </mc:Choice>
        <mc:Fallback xmlns="">
          <p:sp>
            <p:nvSpPr>
              <p:cNvPr id="15" name="Rectangle 14">
                <a:extLst>
                  <a:ext uri="{FF2B5EF4-FFF2-40B4-BE49-F238E27FC236}">
                    <a16:creationId xmlns:a16="http://schemas.microsoft.com/office/drawing/2014/main" id="{8BE3ADD7-C397-4004-A800-1A3D3A0243A4}"/>
                  </a:ext>
                </a:extLst>
              </p:cNvPr>
              <p:cNvSpPr>
                <a:spLocks noRot="1" noChangeAspect="1" noMove="1" noResize="1" noEditPoints="1" noAdjustHandles="1" noChangeArrowheads="1" noChangeShapeType="1" noTextEdit="1"/>
              </p:cNvSpPr>
              <p:nvPr/>
            </p:nvSpPr>
            <p:spPr>
              <a:xfrm>
                <a:off x="5399421" y="1156625"/>
                <a:ext cx="5407019" cy="5419269"/>
              </a:xfrm>
              <a:prstGeom prst="rect">
                <a:avLst/>
              </a:prstGeom>
              <a:blipFill>
                <a:blip r:embed="rId3"/>
                <a:stretch>
                  <a:fillRect/>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a:cxnSpLocks/>
          </p:cNvCxnSpPr>
          <p:nvPr/>
        </p:nvCxnSpPr>
        <p:spPr>
          <a:xfrm>
            <a:off x="10591322" y="419583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755832"/>
            <a:ext cx="906011" cy="369332"/>
          </a:xfrm>
          <a:prstGeom prst="rect">
            <a:avLst/>
          </a:prstGeom>
          <a:noFill/>
        </p:spPr>
        <p:txBody>
          <a:bodyPr wrap="square" rtlCol="0">
            <a:spAutoFit/>
          </a:bodyPr>
          <a:lstStyle/>
          <a:p>
            <a:r>
              <a:rPr lang="fr-FR" dirty="0"/>
              <a:t>x+</a:t>
            </a:r>
          </a:p>
        </p:txBody>
      </p:sp>
      <p:cxnSp>
        <p:nvCxnSpPr>
          <p:cNvPr id="23" name="Connecteur droit 22">
            <a:extLst>
              <a:ext uri="{FF2B5EF4-FFF2-40B4-BE49-F238E27FC236}">
                <a16:creationId xmlns:a16="http://schemas.microsoft.com/office/drawing/2014/main" id="{6F350E53-BE89-457F-BFD1-A568DD9B5E7B}"/>
              </a:ext>
            </a:extLst>
          </p:cNvPr>
          <p:cNvCxnSpPr>
            <a:cxnSpLocks/>
          </p:cNvCxnSpPr>
          <p:nvPr/>
        </p:nvCxnSpPr>
        <p:spPr>
          <a:xfrm>
            <a:off x="5477245" y="4188679"/>
            <a:ext cx="511407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567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009C3-484A-4C35-8996-CFE1B05F8EED}"/>
              </a:ext>
            </a:extLst>
          </p:cNvPr>
          <p:cNvSpPr>
            <a:spLocks noGrp="1"/>
          </p:cNvSpPr>
          <p:nvPr>
            <p:ph type="title"/>
          </p:nvPr>
        </p:nvSpPr>
        <p:spPr>
          <a:xfrm>
            <a:off x="581192" y="702156"/>
            <a:ext cx="2729204" cy="4104106"/>
          </a:xfrm>
        </p:spPr>
        <p:txBody>
          <a:bodyPr/>
          <a:lstStyle/>
          <a:p>
            <a:r>
              <a:rPr lang="fr-FR" dirty="0"/>
              <a:t>Diagramme des efforts tranchants</a:t>
            </a:r>
          </a:p>
        </p:txBody>
      </p:sp>
      <p:sp>
        <p:nvSpPr>
          <p:cNvPr id="4" name="Espace réservé de la date 3">
            <a:extLst>
              <a:ext uri="{FF2B5EF4-FFF2-40B4-BE49-F238E27FC236}">
                <a16:creationId xmlns:a16="http://schemas.microsoft.com/office/drawing/2014/main" id="{5E646BAF-12F1-4347-9AB7-350CD5F96019}"/>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grpSp>
        <p:nvGrpSpPr>
          <p:cNvPr id="27" name="Groupe 26">
            <a:extLst>
              <a:ext uri="{FF2B5EF4-FFF2-40B4-BE49-F238E27FC236}">
                <a16:creationId xmlns:a16="http://schemas.microsoft.com/office/drawing/2014/main" id="{0D56928C-A9C1-4E8F-A454-6FFE57B85BDE}"/>
              </a:ext>
            </a:extLst>
          </p:cNvPr>
          <p:cNvGrpSpPr/>
          <p:nvPr/>
        </p:nvGrpSpPr>
        <p:grpSpPr>
          <a:xfrm>
            <a:off x="5127492" y="176376"/>
            <a:ext cx="6168281" cy="2919580"/>
            <a:chOff x="2295392" y="2491530"/>
            <a:chExt cx="6168281" cy="2919580"/>
          </a:xfrm>
        </p:grpSpPr>
        <p:grpSp>
          <p:nvGrpSpPr>
            <p:cNvPr id="7" name="Groupe 6">
              <a:extLst>
                <a:ext uri="{FF2B5EF4-FFF2-40B4-BE49-F238E27FC236}">
                  <a16:creationId xmlns:a16="http://schemas.microsoft.com/office/drawing/2014/main" id="{174E7B6D-E8F1-40E6-9C65-EFD57E6A51C6}"/>
                </a:ext>
              </a:extLst>
            </p:cNvPr>
            <p:cNvGrpSpPr/>
            <p:nvPr/>
          </p:nvGrpSpPr>
          <p:grpSpPr>
            <a:xfrm>
              <a:off x="7442796" y="4197371"/>
              <a:ext cx="327171" cy="364504"/>
              <a:chOff x="8321879" y="1296516"/>
              <a:chExt cx="654341" cy="813849"/>
            </a:xfrm>
          </p:grpSpPr>
          <p:sp>
            <p:nvSpPr>
              <p:cNvPr id="8" name="Triangle isocèle 7">
                <a:extLst>
                  <a:ext uri="{FF2B5EF4-FFF2-40B4-BE49-F238E27FC236}">
                    <a16:creationId xmlns:a16="http://schemas.microsoft.com/office/drawing/2014/main" id="{D7FF4514-594F-4883-8A1B-3626A68F51B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6F3D8C4-9D55-492B-BC29-074032A5A95B}"/>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9FE0DD30-7A15-4DC9-9429-F8A82317FDE6}"/>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96325A65-9A4D-4926-8E84-FCDE8EC0756E}"/>
                </a:ext>
              </a:extLst>
            </p:cNvPr>
            <p:cNvGrpSpPr/>
            <p:nvPr/>
          </p:nvGrpSpPr>
          <p:grpSpPr>
            <a:xfrm>
              <a:off x="2718031" y="4181916"/>
              <a:ext cx="327171" cy="364504"/>
              <a:chOff x="8321879" y="1296516"/>
              <a:chExt cx="654341" cy="813849"/>
            </a:xfrm>
          </p:grpSpPr>
          <p:sp>
            <p:nvSpPr>
              <p:cNvPr id="12" name="Triangle isocèle 11">
                <a:extLst>
                  <a:ext uri="{FF2B5EF4-FFF2-40B4-BE49-F238E27FC236}">
                    <a16:creationId xmlns:a16="http://schemas.microsoft.com/office/drawing/2014/main" id="{89E80D05-983F-46E7-9606-75EACFF4128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E3E78C7-8145-4568-BCB8-F433CF54FF16}"/>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8B24E36-A8A7-41CA-967C-6A99F67D04D2}"/>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Connecteur droit 14">
              <a:extLst>
                <a:ext uri="{FF2B5EF4-FFF2-40B4-BE49-F238E27FC236}">
                  <a16:creationId xmlns:a16="http://schemas.microsoft.com/office/drawing/2014/main" id="{1B6FA8E3-C77F-4FDC-BA89-08FBA5111A2E}"/>
                </a:ext>
              </a:extLst>
            </p:cNvPr>
            <p:cNvCxnSpPr>
              <a:cxnSpLocks/>
            </p:cNvCxnSpPr>
            <p:nvPr/>
          </p:nvCxnSpPr>
          <p:spPr>
            <a:xfrm>
              <a:off x="2541864" y="4186106"/>
              <a:ext cx="537447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ED93BA-1B4C-4BDB-81B9-B9B68DA10273}"/>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sp>
          <p:nvSpPr>
            <p:cNvPr id="17" name="ZoneTexte 16">
              <a:extLst>
                <a:ext uri="{FF2B5EF4-FFF2-40B4-BE49-F238E27FC236}">
                  <a16:creationId xmlns:a16="http://schemas.microsoft.com/office/drawing/2014/main" id="{6BDFDFD8-D59F-4853-BD1E-96471CB40000}"/>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8" name="ZoneTexte 17">
              <a:extLst>
                <a:ext uri="{FF2B5EF4-FFF2-40B4-BE49-F238E27FC236}">
                  <a16:creationId xmlns:a16="http://schemas.microsoft.com/office/drawing/2014/main" id="{1B4D1253-6AC7-425A-BBA1-60F2D0AE2D54}"/>
                </a:ext>
              </a:extLst>
            </p:cNvPr>
            <p:cNvSpPr txBox="1"/>
            <p:nvPr/>
          </p:nvSpPr>
          <p:spPr>
            <a:xfrm>
              <a:off x="7557662" y="4233467"/>
              <a:ext cx="906011" cy="369332"/>
            </a:xfrm>
            <a:prstGeom prst="rect">
              <a:avLst/>
            </a:prstGeom>
            <a:noFill/>
          </p:spPr>
          <p:txBody>
            <a:bodyPr wrap="square" rtlCol="0">
              <a:spAutoFit/>
            </a:bodyPr>
            <a:lstStyle/>
            <a:p>
              <a:r>
                <a:rPr lang="fr-FR" dirty="0"/>
                <a:t>C</a:t>
              </a:r>
            </a:p>
          </p:txBody>
        </p:sp>
        <p:cxnSp>
          <p:nvCxnSpPr>
            <p:cNvPr id="19" name="Connecteur droit avec flèche 18">
              <a:extLst>
                <a:ext uri="{FF2B5EF4-FFF2-40B4-BE49-F238E27FC236}">
                  <a16:creationId xmlns:a16="http://schemas.microsoft.com/office/drawing/2014/main" id="{A6A2208D-1D8B-4B80-835F-27CDCAA15217}"/>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EC993497-2013-40CC-A38A-7E814F831BD4}"/>
                </a:ext>
              </a:extLst>
            </p:cNvPr>
            <p:cNvCxnSpPr/>
            <p:nvPr/>
          </p:nvCxnSpPr>
          <p:spPr>
            <a:xfrm flipV="1">
              <a:off x="7605951" y="4172204"/>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3E0AC0F-F277-42BE-851F-27FF05EEAE26}"/>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7062FC7-9E86-4A63-BD26-431FD52F0871}"/>
                </a:ext>
              </a:extLst>
            </p:cNvPr>
            <p:cNvCxnSpPr>
              <a:cxnSpLocks/>
            </p:cNvCxnSpPr>
            <p:nvPr/>
          </p:nvCxnSpPr>
          <p:spPr>
            <a:xfrm flipV="1">
              <a:off x="2885813" y="4822288"/>
              <a:ext cx="472013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AD3B82D4-8427-475C-9451-19D387B82A15}"/>
                </a:ext>
              </a:extLst>
            </p:cNvPr>
            <p:cNvSpPr txBox="1"/>
            <p:nvPr/>
          </p:nvSpPr>
          <p:spPr>
            <a:xfrm>
              <a:off x="4910035" y="4466921"/>
              <a:ext cx="1256630" cy="369332"/>
            </a:xfrm>
            <a:prstGeom prst="rect">
              <a:avLst/>
            </a:prstGeom>
            <a:noFill/>
          </p:spPr>
          <p:txBody>
            <a:bodyPr wrap="square" rtlCol="0">
              <a:spAutoFit/>
            </a:bodyPr>
            <a:lstStyle/>
            <a:p>
              <a:r>
                <a:rPr lang="fr-FR" dirty="0"/>
                <a:t>0,6 m</a:t>
              </a:r>
            </a:p>
          </p:txBody>
        </p:sp>
        <p:sp>
          <p:nvSpPr>
            <p:cNvPr id="24" name="ZoneTexte 23">
              <a:extLst>
                <a:ext uri="{FF2B5EF4-FFF2-40B4-BE49-F238E27FC236}">
                  <a16:creationId xmlns:a16="http://schemas.microsoft.com/office/drawing/2014/main" id="{CB5EA45D-C183-48F9-92E0-B520A38A815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25" name="ZoneTexte 24">
              <a:extLst>
                <a:ext uri="{FF2B5EF4-FFF2-40B4-BE49-F238E27FC236}">
                  <a16:creationId xmlns:a16="http://schemas.microsoft.com/office/drawing/2014/main" id="{A03DAE89-7634-4B0C-BDD9-1136B3BB4E16}"/>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26" name="ZoneTexte 25">
              <a:extLst>
                <a:ext uri="{FF2B5EF4-FFF2-40B4-BE49-F238E27FC236}">
                  <a16:creationId xmlns:a16="http://schemas.microsoft.com/office/drawing/2014/main" id="{15C27835-BD14-4EF1-A3AC-14DFAD6CBF4D}"/>
                </a:ext>
              </a:extLst>
            </p:cNvPr>
            <p:cNvSpPr txBox="1"/>
            <p:nvPr/>
          </p:nvSpPr>
          <p:spPr>
            <a:xfrm>
              <a:off x="7207043" y="5041778"/>
              <a:ext cx="1256630" cy="369332"/>
            </a:xfrm>
            <a:prstGeom prst="rect">
              <a:avLst/>
            </a:prstGeom>
            <a:noFill/>
          </p:spPr>
          <p:txBody>
            <a:bodyPr wrap="square" rtlCol="0">
              <a:spAutoFit/>
            </a:bodyPr>
            <a:lstStyle/>
            <a:p>
              <a:r>
                <a:rPr lang="fr-FR" dirty="0"/>
                <a:t>F = 50 N</a:t>
              </a:r>
            </a:p>
          </p:txBody>
        </p:sp>
      </p:grpSp>
      <p:cxnSp>
        <p:nvCxnSpPr>
          <p:cNvPr id="29" name="Connecteur droit 28">
            <a:extLst>
              <a:ext uri="{FF2B5EF4-FFF2-40B4-BE49-F238E27FC236}">
                <a16:creationId xmlns:a16="http://schemas.microsoft.com/office/drawing/2014/main" id="{3AD440F0-7F5F-44D1-9C81-4FA418C90286}"/>
              </a:ext>
            </a:extLst>
          </p:cNvPr>
          <p:cNvCxnSpPr>
            <a:stCxn id="12" idx="0"/>
          </p:cNvCxnSpPr>
          <p:nvPr/>
        </p:nvCxnSpPr>
        <p:spPr>
          <a:xfrm flipH="1">
            <a:off x="571371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5050D02-CCE6-431D-BA55-DD7AE39B74D1}"/>
              </a:ext>
            </a:extLst>
          </p:cNvPr>
          <p:cNvCxnSpPr/>
          <p:nvPr/>
        </p:nvCxnSpPr>
        <p:spPr>
          <a:xfrm flipH="1">
            <a:off x="7981090" y="1878684"/>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2A1C317-5FA3-452C-92CC-220F06C3DD7C}"/>
              </a:ext>
            </a:extLst>
          </p:cNvPr>
          <p:cNvCxnSpPr/>
          <p:nvPr/>
        </p:nvCxnSpPr>
        <p:spPr>
          <a:xfrm flipH="1">
            <a:off x="1042805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F402CD3-4B1F-44B8-899A-995CF79F181E}"/>
              </a:ext>
            </a:extLst>
          </p:cNvPr>
          <p:cNvCxnSpPr/>
          <p:nvPr/>
        </p:nvCxnSpPr>
        <p:spPr>
          <a:xfrm>
            <a:off x="5478111" y="3803515"/>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4" name="Connecteur droit avec flèche 33">
            <a:extLst>
              <a:ext uri="{FF2B5EF4-FFF2-40B4-BE49-F238E27FC236}">
                <a16:creationId xmlns:a16="http://schemas.microsoft.com/office/drawing/2014/main" id="{629E623E-3881-4A4D-A06E-359596D6E2AC}"/>
              </a:ext>
            </a:extLst>
          </p:cNvPr>
          <p:cNvCxnSpPr/>
          <p:nvPr/>
        </p:nvCxnSpPr>
        <p:spPr>
          <a:xfrm>
            <a:off x="5472111" y="4899500"/>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D6D2C553-3772-4908-97E5-0587876BBAF1}"/>
              </a:ext>
            </a:extLst>
          </p:cNvPr>
          <p:cNvCxnSpPr/>
          <p:nvPr/>
        </p:nvCxnSpPr>
        <p:spPr>
          <a:xfrm>
            <a:off x="5449688" y="5959819"/>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7" name="ZoneTexte 36">
            <a:extLst>
              <a:ext uri="{FF2B5EF4-FFF2-40B4-BE49-F238E27FC236}">
                <a16:creationId xmlns:a16="http://schemas.microsoft.com/office/drawing/2014/main" id="{A243C118-5BDE-434B-8A60-6ED610B93FF8}"/>
              </a:ext>
            </a:extLst>
          </p:cNvPr>
          <p:cNvSpPr txBox="1"/>
          <p:nvPr/>
        </p:nvSpPr>
        <p:spPr>
          <a:xfrm>
            <a:off x="5381500" y="3429988"/>
            <a:ext cx="1256630" cy="369332"/>
          </a:xfrm>
          <a:prstGeom prst="rect">
            <a:avLst/>
          </a:prstGeom>
          <a:noFill/>
        </p:spPr>
        <p:txBody>
          <a:bodyPr wrap="square" rtlCol="0">
            <a:spAutoFit/>
          </a:bodyPr>
          <a:lstStyle/>
          <a:p>
            <a:r>
              <a:rPr lang="fr-FR" dirty="0"/>
              <a:t>N</a:t>
            </a:r>
          </a:p>
        </p:txBody>
      </p:sp>
      <p:cxnSp>
        <p:nvCxnSpPr>
          <p:cNvPr id="38" name="Connecteur droit avec flèche 37">
            <a:extLst>
              <a:ext uri="{FF2B5EF4-FFF2-40B4-BE49-F238E27FC236}">
                <a16:creationId xmlns:a16="http://schemas.microsoft.com/office/drawing/2014/main" id="{561A9177-4C68-4ECF-BF0D-634F3120B4A4}"/>
              </a:ext>
            </a:extLst>
          </p:cNvPr>
          <p:cNvCxnSpPr>
            <a:cxnSpLocks/>
          </p:cNvCxnSpPr>
          <p:nvPr/>
        </p:nvCxnSpPr>
        <p:spPr>
          <a:xfrm flipV="1">
            <a:off x="5713716" y="3382347"/>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0" name="Connecteur droit avec flèche 39">
            <a:extLst>
              <a:ext uri="{FF2B5EF4-FFF2-40B4-BE49-F238E27FC236}">
                <a16:creationId xmlns:a16="http://schemas.microsoft.com/office/drawing/2014/main" id="{CF7003E2-79A7-49B4-96C9-649AF847577D}"/>
              </a:ext>
            </a:extLst>
          </p:cNvPr>
          <p:cNvCxnSpPr>
            <a:cxnSpLocks/>
          </p:cNvCxnSpPr>
          <p:nvPr/>
        </p:nvCxnSpPr>
        <p:spPr>
          <a:xfrm flipV="1">
            <a:off x="5713716" y="4479128"/>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1" name="Connecteur droit avec flèche 40">
            <a:extLst>
              <a:ext uri="{FF2B5EF4-FFF2-40B4-BE49-F238E27FC236}">
                <a16:creationId xmlns:a16="http://schemas.microsoft.com/office/drawing/2014/main" id="{53573DCF-23FA-4AEB-A302-84375D1A3693}"/>
              </a:ext>
            </a:extLst>
          </p:cNvPr>
          <p:cNvCxnSpPr>
            <a:cxnSpLocks/>
          </p:cNvCxnSpPr>
          <p:nvPr/>
        </p:nvCxnSpPr>
        <p:spPr>
          <a:xfrm flipV="1">
            <a:off x="5713716" y="5538644"/>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ZoneTexte 42">
            <a:extLst>
              <a:ext uri="{FF2B5EF4-FFF2-40B4-BE49-F238E27FC236}">
                <a16:creationId xmlns:a16="http://schemas.microsoft.com/office/drawing/2014/main" id="{4C0086DA-49F5-45DE-B439-BE510DF6E49F}"/>
              </a:ext>
            </a:extLst>
          </p:cNvPr>
          <p:cNvSpPr txBox="1"/>
          <p:nvPr/>
        </p:nvSpPr>
        <p:spPr>
          <a:xfrm>
            <a:off x="5338460" y="4498054"/>
            <a:ext cx="1256630" cy="369332"/>
          </a:xfrm>
          <a:prstGeom prst="rect">
            <a:avLst/>
          </a:prstGeom>
          <a:noFill/>
        </p:spPr>
        <p:txBody>
          <a:bodyPr wrap="square" rtlCol="0">
            <a:spAutoFit/>
          </a:bodyPr>
          <a:lstStyle/>
          <a:p>
            <a:r>
              <a:rPr lang="fr-FR" dirty="0"/>
              <a:t>Ty</a:t>
            </a:r>
          </a:p>
        </p:txBody>
      </p:sp>
      <p:sp>
        <p:nvSpPr>
          <p:cNvPr id="45" name="ZoneTexte 44">
            <a:extLst>
              <a:ext uri="{FF2B5EF4-FFF2-40B4-BE49-F238E27FC236}">
                <a16:creationId xmlns:a16="http://schemas.microsoft.com/office/drawing/2014/main" id="{4B02D16D-F4E5-4607-84B2-139C34EA9C47}"/>
              </a:ext>
            </a:extLst>
          </p:cNvPr>
          <p:cNvSpPr txBox="1"/>
          <p:nvPr/>
        </p:nvSpPr>
        <p:spPr>
          <a:xfrm>
            <a:off x="5373964" y="5562294"/>
            <a:ext cx="1256630" cy="369332"/>
          </a:xfrm>
          <a:prstGeom prst="rect">
            <a:avLst/>
          </a:prstGeom>
          <a:noFill/>
        </p:spPr>
        <p:txBody>
          <a:bodyPr wrap="square" rtlCol="0">
            <a:spAutoFit/>
          </a:bodyPr>
          <a:lstStyle/>
          <a:p>
            <a:r>
              <a:rPr lang="fr-FR" dirty="0"/>
              <a:t>Ty</a:t>
            </a:r>
          </a:p>
        </p:txBody>
      </p:sp>
      <p:cxnSp>
        <p:nvCxnSpPr>
          <p:cNvPr id="47" name="Connecteur droit 46">
            <a:extLst>
              <a:ext uri="{FF2B5EF4-FFF2-40B4-BE49-F238E27FC236}">
                <a16:creationId xmlns:a16="http://schemas.microsoft.com/office/drawing/2014/main" id="{45BE9A0A-9CB1-4093-9629-BCC55774B029}"/>
              </a:ext>
            </a:extLst>
          </p:cNvPr>
          <p:cNvCxnSpPr/>
          <p:nvPr/>
        </p:nvCxnSpPr>
        <p:spPr>
          <a:xfrm>
            <a:off x="5713716" y="3799320"/>
            <a:ext cx="2267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0D839EED-2879-42EB-B31A-D99E0D917200}"/>
              </a:ext>
            </a:extLst>
          </p:cNvPr>
          <p:cNvCxnSpPr/>
          <p:nvPr/>
        </p:nvCxnSpPr>
        <p:spPr>
          <a:xfrm>
            <a:off x="5713716" y="5962109"/>
            <a:ext cx="2267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BA6653A-A246-4E50-902C-29F395C09B14}"/>
              </a:ext>
            </a:extLst>
          </p:cNvPr>
          <p:cNvSpPr/>
          <p:nvPr/>
        </p:nvSpPr>
        <p:spPr>
          <a:xfrm>
            <a:off x="5723445" y="4909228"/>
            <a:ext cx="2257646" cy="369304"/>
          </a:xfrm>
          <a:prstGeom prst="rect">
            <a:avLst/>
          </a:prstGeom>
          <a:pattFill prst="ltVert">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41B9361D-1E77-4D16-A9F8-7CF7CABA536C}"/>
              </a:ext>
            </a:extLst>
          </p:cNvPr>
          <p:cNvSpPr txBox="1"/>
          <p:nvPr/>
        </p:nvSpPr>
        <p:spPr>
          <a:xfrm>
            <a:off x="5127492" y="5086420"/>
            <a:ext cx="1256630" cy="369332"/>
          </a:xfrm>
          <a:prstGeom prst="rect">
            <a:avLst/>
          </a:prstGeom>
          <a:noFill/>
        </p:spPr>
        <p:txBody>
          <a:bodyPr wrap="square" rtlCol="0">
            <a:spAutoFit/>
          </a:bodyPr>
          <a:lstStyle/>
          <a:p>
            <a:r>
              <a:rPr lang="fr-FR" dirty="0"/>
              <a:t>-50N</a:t>
            </a:r>
          </a:p>
        </p:txBody>
      </p:sp>
    </p:spTree>
    <p:extLst>
      <p:ext uri="{BB962C8B-B14F-4D97-AF65-F5344CB8AC3E}">
        <p14:creationId xmlns:p14="http://schemas.microsoft.com/office/powerpoint/2010/main" val="7360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94510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BE3ADD7-C397-4004-A800-1A3D3A0243A4}"/>
                  </a:ext>
                </a:extLst>
              </p:cNvPr>
              <p:cNvSpPr/>
              <p:nvPr/>
            </p:nvSpPr>
            <p:spPr>
              <a:xfrm>
                <a:off x="5399421" y="1156625"/>
                <a:ext cx="5407019" cy="541926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algn="ctr"/>
                <a:r>
                  <a:rPr lang="fr-FR" dirty="0">
                    <a:solidFill>
                      <a:schemeClr val="accent2"/>
                    </a:solidFill>
                    <a:cs typeface="Times New Roman" panose="02020603050405020304" pitchFamily="18" charset="0"/>
                  </a:rPr>
                  <a:t>2)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𝐴</m:t>
                        </m:r>
                      </m:e>
                    </m:acc>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0</m:t>
                        </m:r>
                      </m:e>
                    </m:acc>
                  </m:oMath>
                </a14:m>
                <a:endParaRPr lang="fr-FR" i="1" dirty="0">
                  <a:solidFill>
                    <a:schemeClr val="accent2"/>
                  </a:solidFill>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𝐺𝐴</m:t>
                          </m:r>
                        </m:e>
                      </m:acc>
                      <m:r>
                        <a:rPr lang="fr-FR" sz="1800" b="0" i="1" smtClean="0">
                          <a:solidFill>
                            <a:schemeClr val="accent2"/>
                          </a:solidFill>
                          <a:effectLst/>
                          <a:latin typeface="Cambria Math" panose="02040503050406030204" pitchFamily="18" charset="0"/>
                          <a:cs typeface="Times New Roman" panose="02020603050405020304" pitchFamily="18" charset="0"/>
                        </a:rPr>
                        <m:t> ⋀ </m:t>
                      </m:r>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       +</m:t>
                      </m:r>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m:oMathPara>
                </a14:m>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fr-FR" i="1">
                              <a:solidFill>
                                <a:schemeClr val="tx1"/>
                              </a:solidFill>
                              <a:latin typeface="Cambria Math" panose="02040503050406030204" pitchFamily="18" charset="0"/>
                            </a:rPr>
                          </m:ctrlPr>
                        </m:dPr>
                        <m:e>
                          <m:eqArr>
                            <m:eqArrPr>
                              <m:ctrlPr>
                                <a:rPr lang="fr-FR" i="1">
                                  <a:solidFill>
                                    <a:schemeClr val="tx1"/>
                                  </a:solidFill>
                                  <a:latin typeface="Cambria Math" panose="02040503050406030204" pitchFamily="18" charset="0"/>
                                </a:rPr>
                              </m:ctrlPr>
                            </m:eqArrPr>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i="1">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𝐺</m:t>
                                      </m:r>
                                      <m:r>
                                        <a:rPr lang="fr-FR" i="1">
                                          <a:solidFill>
                                            <a:schemeClr val="tx1"/>
                                          </a:solidFill>
                                          <a:latin typeface="Cambria Math" panose="02040503050406030204" pitchFamily="18" charset="0"/>
                                        </a:rPr>
                                        <m:t>𝐴</m:t>
                                      </m:r>
                                    </m:e>
                                  </m:acc>
                                </m:e>
                              </m:d>
                              <m:r>
                                <a:rPr lang="fr-FR" i="1">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 </m:t>
                              </m:r>
                              <m:d>
                                <m:dPr>
                                  <m:begChr m:val="‖"/>
                                  <m:endChr m:val="‖"/>
                                  <m:ctrlPr>
                                    <a:rPr lang="fr-FR" b="0" i="1" smtClean="0">
                                      <a:solidFill>
                                        <a:schemeClr val="tx1"/>
                                      </a:solidFill>
                                      <a:latin typeface="Cambria Math" panose="02040503050406030204" pitchFamily="18" charset="0"/>
                                    </a:rPr>
                                  </m:ctrlPr>
                                </m:dPr>
                                <m:e>
                                  <m:acc>
                                    <m:accPr>
                                      <m:chr m:val="⃗"/>
                                      <m:ctrlPr>
                                        <a:rPr lang="fr-FR" b="0" i="1" smtClean="0">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𝐴</m:t>
                                      </m:r>
                                    </m:e>
                                  </m:acc>
                                </m:e>
                              </m:d>
                              <m:r>
                                <a:rPr lang="fr-FR" b="0" i="1" smtClean="0">
                                  <a:solidFill>
                                    <a:schemeClr val="tx1"/>
                                  </a:solidFill>
                                  <a:latin typeface="Cambria Math" panose="02040503050406030204" pitchFamily="18" charset="0"/>
                                </a:rPr>
                                <m:t>.</m:t>
                              </m:r>
                              <m:r>
                                <m:rPr>
                                  <m:sty m:val="p"/>
                                </m:rPr>
                                <a:rPr lang="fr-FR" b="0" i="0" smtClean="0">
                                  <a:solidFill>
                                    <a:schemeClr val="tx1"/>
                                  </a:solidFill>
                                  <a:latin typeface="Cambria Math" panose="02040503050406030204" pitchFamily="18" charset="0"/>
                                </a:rPr>
                                <m:t>sin</m:t>
                              </m:r>
                              <m:r>
                                <a:rPr lang="fr-FR"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rPr>
                                <m:t>θ</m:t>
                              </m:r>
                              <m:r>
                                <a:rPr lang="fr-FR" b="0" i="1" smtClean="0">
                                  <a:solidFill>
                                    <a:schemeClr val="tx1"/>
                                  </a:solidFill>
                                  <a:latin typeface="Cambria Math" panose="02040503050406030204" pitchFamily="18" charset="0"/>
                                </a:rPr>
                                <m:t>)</m:t>
                              </m:r>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sSub>
                                <m:sSubPr>
                                  <m:ctrlPr>
                                    <a:rPr lang="fr-FR" sz="1800" i="1" smtClean="0">
                                      <a:solidFill>
                                        <a:schemeClr val="tx1"/>
                                      </a:solidFill>
                                      <a:effectLst/>
                                      <a:latin typeface="Cambria Math" panose="02040503050406030204" pitchFamily="18" charset="0"/>
                                    </a:rPr>
                                  </m:ctrlPr>
                                </m:sSubPr>
                                <m:e>
                                  <m:r>
                                    <a:rPr lang="fr-FR" sz="1800" b="0" i="1" smtClean="0">
                                      <a:solidFill>
                                        <a:schemeClr val="tx1"/>
                                      </a:solidFill>
                                      <a:effectLst/>
                                      <a:latin typeface="Cambria Math" panose="02040503050406030204" pitchFamily="18" charset="0"/>
                                    </a:rPr>
                                    <m:t>𝑀</m:t>
                                  </m:r>
                                </m:e>
                                <m:sub>
                                  <m:r>
                                    <a:rPr lang="fr-FR" sz="1800" b="0" i="1" smtClean="0">
                                      <a:solidFill>
                                        <a:schemeClr val="tx1"/>
                                      </a:solidFill>
                                      <a:effectLst/>
                                      <a:latin typeface="Cambria Math" panose="02040503050406030204" pitchFamily="18" charset="0"/>
                                    </a:rPr>
                                    <m:t>𝑡</m:t>
                                  </m:r>
                                </m:sub>
                              </m:sSub>
                            </m:e>
                            <m:e>
                              <m:sSub>
                                <m:sSubPr>
                                  <m:ctrlPr>
                                    <a:rPr lang="fr-FR" sz="1800" i="1" smtClean="0">
                                      <a:solidFill>
                                        <a:schemeClr val="tx1"/>
                                      </a:solidFill>
                                      <a:effectLst/>
                                      <a:latin typeface="Cambria Math" panose="02040503050406030204" pitchFamily="18" charset="0"/>
                                      <a:cs typeface="Times New Roman" panose="02020603050405020304" pitchFamily="18" charset="0"/>
                                    </a:rPr>
                                  </m:ctrlPr>
                                </m:sSubPr>
                                <m:e>
                                  <m:r>
                                    <a:rPr lang="fr-FR" sz="1800" b="0" i="1" smtClean="0">
                                      <a:solidFill>
                                        <a:schemeClr val="tx1"/>
                                      </a:solidFill>
                                      <a:effectLst/>
                                      <a:latin typeface="Cambria Math" panose="02040503050406030204" pitchFamily="18" charset="0"/>
                                      <a:cs typeface="Times New Roman" panose="02020603050405020304" pitchFamily="18" charset="0"/>
                                    </a:rPr>
                                    <m:t>𝑀</m:t>
                                  </m:r>
                                </m:e>
                                <m:sub>
                                  <m:r>
                                    <a:rPr lang="fr-FR" sz="1800" b="0" i="1" smtClean="0">
                                      <a:solidFill>
                                        <a:schemeClr val="tx1"/>
                                      </a:solidFill>
                                      <a:effectLst/>
                                      <a:latin typeface="Cambria Math" panose="02040503050406030204" pitchFamily="18" charset="0"/>
                                      <a:cs typeface="Times New Roman" panose="02020603050405020304" pitchFamily="18" charset="0"/>
                                    </a:rPr>
                                    <m:t>𝑓𝑦</m:t>
                                  </m:r>
                                </m:sub>
                              </m:sSub>
                            </m:e>
                            <m:e>
                              <m:sSub>
                                <m:sSubPr>
                                  <m:ctrlP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𝑀</m:t>
                                  </m:r>
                                </m:e>
                                <m:sub>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𝑓𝑧</m:t>
                                  </m:r>
                                </m:sub>
                              </m:sSub>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fr-FR" dirty="0">
                  <a:solidFill>
                    <a:schemeClr val="tx1"/>
                  </a:solidFill>
                </a:endParaRPr>
              </a:p>
              <a:p>
                <a:pPr algn="ctr"/>
                <a:r>
                  <a:rPr lang="fr-FR" dirty="0">
                    <a:solidFill>
                      <a:schemeClr val="tx1"/>
                    </a:solidFill>
                  </a:rPr>
                  <a:t>On obtient trois équations </a:t>
                </a:r>
              </a:p>
              <a:p>
                <a:pPr algn="ctr"/>
                <a:endParaRPr lang="fr-FR" dirty="0">
                  <a:solidFill>
                    <a:schemeClr val="tx1"/>
                  </a:solidFill>
                </a:endParaRPr>
              </a:p>
              <a:p>
                <a:pPr algn="ctr"/>
                <a:r>
                  <a:rPr lang="fr-FR" dirty="0">
                    <a:solidFill>
                      <a:schemeClr val="tx1"/>
                    </a:solidFill>
                  </a:rPr>
                  <a:t>Mt=0</a:t>
                </a:r>
              </a:p>
              <a:p>
                <a:pPr algn="ctr"/>
                <a:endParaRPr lang="fr-FR" dirty="0">
                  <a:solidFill>
                    <a:schemeClr val="tx1"/>
                  </a:solidFill>
                </a:endParaRPr>
              </a:p>
              <a:p>
                <a:pPr algn="ctr"/>
                <a:r>
                  <a:rPr lang="fr-FR" dirty="0" err="1">
                    <a:solidFill>
                      <a:schemeClr val="tx1"/>
                    </a:solidFill>
                  </a:rPr>
                  <a:t>Mfy</a:t>
                </a:r>
                <a:r>
                  <a:rPr lang="fr-FR" dirty="0">
                    <a:solidFill>
                      <a:schemeClr val="tx1"/>
                    </a:solidFill>
                  </a:rPr>
                  <a:t>=0</a:t>
                </a:r>
              </a:p>
              <a:p>
                <a:pPr algn="ctr"/>
                <a:endParaRPr lang="fr-FR" dirty="0">
                  <a:solidFill>
                    <a:schemeClr val="tx1"/>
                  </a:solidFill>
                </a:endParaRPr>
              </a:p>
              <a:p>
                <a:pPr algn="ctr"/>
                <a:r>
                  <a:rPr lang="fr-FR" dirty="0" err="1">
                    <a:solidFill>
                      <a:schemeClr val="tx1"/>
                    </a:solidFill>
                  </a:rPr>
                  <a:t>Mfz</a:t>
                </a:r>
                <a:r>
                  <a:rPr lang="fr-FR" dirty="0">
                    <a:solidFill>
                      <a:schemeClr val="tx1"/>
                    </a:solidFill>
                  </a:rPr>
                  <a:t>=50x</a:t>
                </a:r>
              </a:p>
              <a:p>
                <a:pPr algn="ctr"/>
                <a:endParaRPr lang="fr-FR" i="1" dirty="0">
                  <a:solidFill>
                    <a:schemeClr val="accent2"/>
                  </a:solidFill>
                  <a:latin typeface="Cambria Math" panose="02040503050406030204" pitchFamily="18" charset="0"/>
                  <a:cs typeface="Times New Roman" panose="02020603050405020304" pitchFamily="18" charset="0"/>
                </a:endParaRPr>
              </a:p>
              <a:p>
                <a:pPr algn="ctr"/>
                <a:endParaRPr lang="fr-FR" dirty="0">
                  <a:solidFill>
                    <a:schemeClr val="accent2"/>
                  </a:solidFill>
                </a:endParaRPr>
              </a:p>
            </p:txBody>
          </p:sp>
        </mc:Choice>
        <mc:Fallback xmlns="">
          <p:sp>
            <p:nvSpPr>
              <p:cNvPr id="15" name="Rectangle 14">
                <a:extLst>
                  <a:ext uri="{FF2B5EF4-FFF2-40B4-BE49-F238E27FC236}">
                    <a16:creationId xmlns:a16="http://schemas.microsoft.com/office/drawing/2014/main" id="{8BE3ADD7-C397-4004-A800-1A3D3A0243A4}"/>
                  </a:ext>
                </a:extLst>
              </p:cNvPr>
              <p:cNvSpPr>
                <a:spLocks noRot="1" noChangeAspect="1" noMove="1" noResize="1" noEditPoints="1" noAdjustHandles="1" noChangeArrowheads="1" noChangeShapeType="1" noTextEdit="1"/>
              </p:cNvSpPr>
              <p:nvPr/>
            </p:nvSpPr>
            <p:spPr>
              <a:xfrm>
                <a:off x="5399421" y="1156625"/>
                <a:ext cx="5407019" cy="5419269"/>
              </a:xfrm>
              <a:prstGeom prst="rect">
                <a:avLst/>
              </a:prstGeom>
              <a:blipFill>
                <a:blip r:embed="rId3"/>
                <a:stretch>
                  <a:fillRect/>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a:cxnSpLocks/>
          </p:cNvCxnSpPr>
          <p:nvPr/>
        </p:nvCxnSpPr>
        <p:spPr>
          <a:xfrm>
            <a:off x="10591322" y="419583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755832"/>
            <a:ext cx="906011" cy="369332"/>
          </a:xfrm>
          <a:prstGeom prst="rect">
            <a:avLst/>
          </a:prstGeom>
          <a:noFill/>
        </p:spPr>
        <p:txBody>
          <a:bodyPr wrap="square" rtlCol="0">
            <a:spAutoFit/>
          </a:bodyPr>
          <a:lstStyle/>
          <a:p>
            <a:r>
              <a:rPr lang="fr-FR" dirty="0"/>
              <a:t>x+</a:t>
            </a:r>
          </a:p>
        </p:txBody>
      </p:sp>
      <p:cxnSp>
        <p:nvCxnSpPr>
          <p:cNvPr id="23" name="Connecteur droit 22">
            <a:extLst>
              <a:ext uri="{FF2B5EF4-FFF2-40B4-BE49-F238E27FC236}">
                <a16:creationId xmlns:a16="http://schemas.microsoft.com/office/drawing/2014/main" id="{6F350E53-BE89-457F-BFD1-A568DD9B5E7B}"/>
              </a:ext>
            </a:extLst>
          </p:cNvPr>
          <p:cNvCxnSpPr>
            <a:cxnSpLocks/>
          </p:cNvCxnSpPr>
          <p:nvPr/>
        </p:nvCxnSpPr>
        <p:spPr>
          <a:xfrm>
            <a:off x="5477245" y="4188679"/>
            <a:ext cx="511407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36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a:extLst>
              <a:ext uri="{FF2B5EF4-FFF2-40B4-BE49-F238E27FC236}">
                <a16:creationId xmlns:a16="http://schemas.microsoft.com/office/drawing/2014/main" id="{32F443EB-E35A-44A6-96E2-B1E96F87DABC}"/>
              </a:ext>
            </a:extLst>
          </p:cNvPr>
          <p:cNvCxnSpPr/>
          <p:nvPr/>
        </p:nvCxnSpPr>
        <p:spPr>
          <a:xfrm flipV="1">
            <a:off x="2885813" y="3120921"/>
            <a:ext cx="0" cy="2754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AB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369332"/>
          </a:xfrm>
          <a:prstGeom prst="rect">
            <a:avLst/>
          </a:prstGeom>
          <a:noFill/>
        </p:spPr>
        <p:txBody>
          <a:bodyPr wrap="square" rtlCol="0">
            <a:spAutoFit/>
          </a:bodyPr>
          <a:lstStyle/>
          <a:p>
            <a:r>
              <a:rPr lang="fr-FR" dirty="0"/>
              <a:t>On prend la partie de gauche.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294510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1696465" y="4561929"/>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5" name="Rectangle 14">
            <a:extLst>
              <a:ext uri="{FF2B5EF4-FFF2-40B4-BE49-F238E27FC236}">
                <a16:creationId xmlns:a16="http://schemas.microsoft.com/office/drawing/2014/main" id="{8BE3ADD7-C397-4004-A800-1A3D3A0243A4}"/>
              </a:ext>
            </a:extLst>
          </p:cNvPr>
          <p:cNvSpPr/>
          <p:nvPr/>
        </p:nvSpPr>
        <p:spPr>
          <a:xfrm>
            <a:off x="5399421" y="1156625"/>
            <a:ext cx="5407019" cy="541926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a:p>
            <a:pPr algn="ctr"/>
            <a:endParaRPr lang="fr-FR" dirty="0">
              <a:solidFill>
                <a:schemeClr val="accent2"/>
              </a:solidFill>
            </a:endParaRPr>
          </a:p>
          <a:p>
            <a:pPr algn="ctr"/>
            <a:r>
              <a:rPr lang="fr-FR" dirty="0">
                <a:solidFill>
                  <a:schemeClr val="accent2"/>
                </a:solidFill>
              </a:rPr>
              <a:t>On calcule </a:t>
            </a:r>
            <a:r>
              <a:rPr lang="fr-FR" dirty="0" err="1">
                <a:solidFill>
                  <a:schemeClr val="accent2"/>
                </a:solidFill>
              </a:rPr>
              <a:t>Mfz</a:t>
            </a:r>
            <a:r>
              <a:rPr lang="fr-FR" dirty="0">
                <a:solidFill>
                  <a:schemeClr val="accent2"/>
                </a:solidFill>
              </a:rPr>
              <a:t> aux limites du tronçon et éventuellement à plusieurs autres points si nécessaire : </a:t>
            </a:r>
          </a:p>
          <a:p>
            <a:pPr algn="ctr"/>
            <a:endParaRPr lang="fr-FR" dirty="0">
              <a:solidFill>
                <a:schemeClr val="tx1"/>
              </a:solidFill>
            </a:endParaRPr>
          </a:p>
          <a:p>
            <a:pPr algn="ctr"/>
            <a:endParaRPr lang="fr-FR" dirty="0">
              <a:solidFill>
                <a:schemeClr val="tx1"/>
              </a:solidFill>
            </a:endParaRPr>
          </a:p>
          <a:p>
            <a:pPr algn="ctr"/>
            <a:r>
              <a:rPr lang="fr-FR" dirty="0">
                <a:solidFill>
                  <a:schemeClr val="tx1"/>
                </a:solidFill>
              </a:rPr>
              <a:t>Limite A : x = 0 </a:t>
            </a:r>
            <a:r>
              <a:rPr lang="fr-FR" dirty="0">
                <a:solidFill>
                  <a:schemeClr val="tx1"/>
                </a:solidFill>
                <a:sym typeface="Wingdings" panose="05000000000000000000" pitchFamily="2" charset="2"/>
              </a:rPr>
              <a:t> </a:t>
            </a:r>
            <a:r>
              <a:rPr lang="fr-FR" dirty="0" err="1">
                <a:solidFill>
                  <a:schemeClr val="tx1"/>
                </a:solidFill>
                <a:sym typeface="Wingdings" panose="05000000000000000000" pitchFamily="2" charset="2"/>
              </a:rPr>
              <a:t>Mfz</a:t>
            </a:r>
            <a:r>
              <a:rPr lang="fr-FR" dirty="0">
                <a:solidFill>
                  <a:schemeClr val="tx1"/>
                </a:solidFill>
                <a:sym typeface="Wingdings" panose="05000000000000000000" pitchFamily="2" charset="2"/>
              </a:rPr>
              <a:t> = 0 N.m</a:t>
            </a:r>
          </a:p>
          <a:p>
            <a:pPr algn="ctr"/>
            <a:r>
              <a:rPr lang="fr-FR" dirty="0">
                <a:solidFill>
                  <a:schemeClr val="tx1"/>
                </a:solidFill>
                <a:sym typeface="Wingdings" panose="05000000000000000000" pitchFamily="2" charset="2"/>
              </a:rPr>
              <a:t>Limite B : x = </a:t>
            </a:r>
            <a:r>
              <a:rPr lang="fr-FR" dirty="0">
                <a:solidFill>
                  <a:schemeClr val="tx1"/>
                </a:solidFill>
              </a:rPr>
              <a:t>0,25m </a:t>
            </a:r>
            <a:r>
              <a:rPr lang="fr-FR" dirty="0">
                <a:solidFill>
                  <a:schemeClr val="tx1"/>
                </a:solidFill>
                <a:sym typeface="Wingdings" panose="05000000000000000000" pitchFamily="2" charset="2"/>
              </a:rPr>
              <a:t></a:t>
            </a:r>
            <a:r>
              <a:rPr lang="fr-FR" dirty="0">
                <a:solidFill>
                  <a:schemeClr val="tx1"/>
                </a:solidFill>
              </a:rPr>
              <a:t> </a:t>
            </a:r>
            <a:r>
              <a:rPr lang="fr-FR" dirty="0" err="1">
                <a:solidFill>
                  <a:schemeClr val="tx1"/>
                </a:solidFill>
              </a:rPr>
              <a:t>Mfz</a:t>
            </a:r>
            <a:r>
              <a:rPr lang="fr-FR" dirty="0">
                <a:solidFill>
                  <a:schemeClr val="tx1"/>
                </a:solidFill>
              </a:rPr>
              <a:t> = 50 x 0,25 = 12,5 N.m</a:t>
            </a:r>
          </a:p>
          <a:p>
            <a:pPr algn="ctr"/>
            <a:endParaRPr lang="fr-FR" i="1" dirty="0">
              <a:solidFill>
                <a:schemeClr val="accent2"/>
              </a:solidFill>
              <a:latin typeface="Cambria Math" panose="02040503050406030204" pitchFamily="18" charset="0"/>
              <a:cs typeface="Times New Roman" panose="02020603050405020304" pitchFamily="18" charset="0"/>
            </a:endParaRPr>
          </a:p>
          <a:p>
            <a:pPr algn="ctr"/>
            <a:endParaRPr lang="fr-FR" dirty="0">
              <a:solidFill>
                <a:schemeClr val="accent2"/>
              </a:solidFill>
            </a:endParaRPr>
          </a:p>
        </p:txBody>
      </p:sp>
      <p:sp>
        <p:nvSpPr>
          <p:cNvPr id="12" name="ZoneTexte 11">
            <a:extLst>
              <a:ext uri="{FF2B5EF4-FFF2-40B4-BE49-F238E27FC236}">
                <a16:creationId xmlns:a16="http://schemas.microsoft.com/office/drawing/2014/main" id="{0C517443-E3BB-4E2A-B441-F62B76FA1526}"/>
              </a:ext>
            </a:extLst>
          </p:cNvPr>
          <p:cNvSpPr txBox="1"/>
          <p:nvPr/>
        </p:nvSpPr>
        <p:spPr>
          <a:xfrm>
            <a:off x="3655768" y="4149767"/>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39F2081E-EC4E-425E-86D0-177023F6E4BD}"/>
              </a:ext>
            </a:extLst>
          </p:cNvPr>
          <p:cNvSpPr/>
          <p:nvPr/>
        </p:nvSpPr>
        <p:spPr>
          <a:xfrm>
            <a:off x="3629945" y="4149767"/>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EF725C10-67EE-43A6-9435-27574E70C03F}"/>
              </a:ext>
            </a:extLst>
          </p:cNvPr>
          <p:cNvCxnSpPr/>
          <p:nvPr/>
        </p:nvCxnSpPr>
        <p:spPr>
          <a:xfrm>
            <a:off x="3665496" y="3959157"/>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EFB990-8635-4FC8-80B9-0BA762383E91}"/>
              </a:ext>
            </a:extLst>
          </p:cNvPr>
          <p:cNvCxnSpPr/>
          <p:nvPr/>
        </p:nvCxnSpPr>
        <p:spPr>
          <a:xfrm>
            <a:off x="2885813" y="5662569"/>
            <a:ext cx="76995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8F749A9D-D819-4554-A2A4-8F313F35A5BD}"/>
              </a:ext>
            </a:extLst>
          </p:cNvPr>
          <p:cNvSpPr txBox="1"/>
          <p:nvPr/>
        </p:nvSpPr>
        <p:spPr>
          <a:xfrm>
            <a:off x="3095138" y="5307084"/>
            <a:ext cx="906011" cy="369332"/>
          </a:xfrm>
          <a:prstGeom prst="rect">
            <a:avLst/>
          </a:prstGeom>
          <a:noFill/>
        </p:spPr>
        <p:txBody>
          <a:bodyPr wrap="square" rtlCol="0">
            <a:spAutoFit/>
          </a:bodyPr>
          <a:lstStyle/>
          <a:p>
            <a:r>
              <a:rPr lang="fr-FR" dirty="0"/>
              <a:t>x</a:t>
            </a:r>
          </a:p>
        </p:txBody>
      </p:sp>
      <p:sp>
        <p:nvSpPr>
          <p:cNvPr id="24" name="ZoneTexte 23">
            <a:extLst>
              <a:ext uri="{FF2B5EF4-FFF2-40B4-BE49-F238E27FC236}">
                <a16:creationId xmlns:a16="http://schemas.microsoft.com/office/drawing/2014/main" id="{DD361E52-D063-47B9-9F33-3A9B8C72C1E5}"/>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27" name="Connecteur droit avec flèche 26">
            <a:extLst>
              <a:ext uri="{FF2B5EF4-FFF2-40B4-BE49-F238E27FC236}">
                <a16:creationId xmlns:a16="http://schemas.microsoft.com/office/drawing/2014/main" id="{C6ACDEF3-019E-4444-8300-F68E12945170}"/>
              </a:ext>
            </a:extLst>
          </p:cNvPr>
          <p:cNvCxnSpPr>
            <a:cxnSpLocks/>
          </p:cNvCxnSpPr>
          <p:nvPr/>
        </p:nvCxnSpPr>
        <p:spPr>
          <a:xfrm>
            <a:off x="10591322" y="419583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F47E3A8B-45CC-4F02-8854-0389E94DF2A7}"/>
              </a:ext>
            </a:extLst>
          </p:cNvPr>
          <p:cNvSpPr txBox="1"/>
          <p:nvPr/>
        </p:nvSpPr>
        <p:spPr>
          <a:xfrm>
            <a:off x="10704797" y="3755832"/>
            <a:ext cx="906011" cy="369332"/>
          </a:xfrm>
          <a:prstGeom prst="rect">
            <a:avLst/>
          </a:prstGeom>
          <a:noFill/>
        </p:spPr>
        <p:txBody>
          <a:bodyPr wrap="square" rtlCol="0">
            <a:spAutoFit/>
          </a:bodyPr>
          <a:lstStyle/>
          <a:p>
            <a:r>
              <a:rPr lang="fr-FR" dirty="0"/>
              <a:t>x+</a:t>
            </a:r>
          </a:p>
        </p:txBody>
      </p:sp>
      <p:cxnSp>
        <p:nvCxnSpPr>
          <p:cNvPr id="23" name="Connecteur droit 22">
            <a:extLst>
              <a:ext uri="{FF2B5EF4-FFF2-40B4-BE49-F238E27FC236}">
                <a16:creationId xmlns:a16="http://schemas.microsoft.com/office/drawing/2014/main" id="{6F350E53-BE89-457F-BFD1-A568DD9B5E7B}"/>
              </a:ext>
            </a:extLst>
          </p:cNvPr>
          <p:cNvCxnSpPr>
            <a:cxnSpLocks/>
          </p:cNvCxnSpPr>
          <p:nvPr/>
        </p:nvCxnSpPr>
        <p:spPr>
          <a:xfrm>
            <a:off x="5477245" y="4188679"/>
            <a:ext cx="511407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52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009C3-484A-4C35-8996-CFE1B05F8EED}"/>
              </a:ext>
            </a:extLst>
          </p:cNvPr>
          <p:cNvSpPr>
            <a:spLocks noGrp="1"/>
          </p:cNvSpPr>
          <p:nvPr>
            <p:ph type="title"/>
          </p:nvPr>
        </p:nvSpPr>
        <p:spPr>
          <a:xfrm>
            <a:off x="581192" y="702156"/>
            <a:ext cx="2729204" cy="4104106"/>
          </a:xfrm>
        </p:spPr>
        <p:txBody>
          <a:bodyPr/>
          <a:lstStyle/>
          <a:p>
            <a:r>
              <a:rPr lang="fr-FR" dirty="0"/>
              <a:t>Diagramme des moments fléchissant</a:t>
            </a:r>
          </a:p>
        </p:txBody>
      </p:sp>
      <p:sp>
        <p:nvSpPr>
          <p:cNvPr id="4" name="Espace réservé de la date 3">
            <a:extLst>
              <a:ext uri="{FF2B5EF4-FFF2-40B4-BE49-F238E27FC236}">
                <a16:creationId xmlns:a16="http://schemas.microsoft.com/office/drawing/2014/main" id="{5E646BAF-12F1-4347-9AB7-350CD5F96019}"/>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grpSp>
        <p:nvGrpSpPr>
          <p:cNvPr id="27" name="Groupe 26">
            <a:extLst>
              <a:ext uri="{FF2B5EF4-FFF2-40B4-BE49-F238E27FC236}">
                <a16:creationId xmlns:a16="http://schemas.microsoft.com/office/drawing/2014/main" id="{0D56928C-A9C1-4E8F-A454-6FFE57B85BDE}"/>
              </a:ext>
            </a:extLst>
          </p:cNvPr>
          <p:cNvGrpSpPr/>
          <p:nvPr/>
        </p:nvGrpSpPr>
        <p:grpSpPr>
          <a:xfrm>
            <a:off x="5127492" y="176376"/>
            <a:ext cx="6168281" cy="2919580"/>
            <a:chOff x="2295392" y="2491530"/>
            <a:chExt cx="6168281" cy="2919580"/>
          </a:xfrm>
        </p:grpSpPr>
        <p:grpSp>
          <p:nvGrpSpPr>
            <p:cNvPr id="7" name="Groupe 6">
              <a:extLst>
                <a:ext uri="{FF2B5EF4-FFF2-40B4-BE49-F238E27FC236}">
                  <a16:creationId xmlns:a16="http://schemas.microsoft.com/office/drawing/2014/main" id="{174E7B6D-E8F1-40E6-9C65-EFD57E6A51C6}"/>
                </a:ext>
              </a:extLst>
            </p:cNvPr>
            <p:cNvGrpSpPr/>
            <p:nvPr/>
          </p:nvGrpSpPr>
          <p:grpSpPr>
            <a:xfrm>
              <a:off x="7442796" y="4197371"/>
              <a:ext cx="327171" cy="364504"/>
              <a:chOff x="8321879" y="1296516"/>
              <a:chExt cx="654341" cy="813849"/>
            </a:xfrm>
          </p:grpSpPr>
          <p:sp>
            <p:nvSpPr>
              <p:cNvPr id="8" name="Triangle isocèle 7">
                <a:extLst>
                  <a:ext uri="{FF2B5EF4-FFF2-40B4-BE49-F238E27FC236}">
                    <a16:creationId xmlns:a16="http://schemas.microsoft.com/office/drawing/2014/main" id="{D7FF4514-594F-4883-8A1B-3626A68F51B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6F3D8C4-9D55-492B-BC29-074032A5A95B}"/>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9FE0DD30-7A15-4DC9-9429-F8A82317FDE6}"/>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96325A65-9A4D-4926-8E84-FCDE8EC0756E}"/>
                </a:ext>
              </a:extLst>
            </p:cNvPr>
            <p:cNvGrpSpPr/>
            <p:nvPr/>
          </p:nvGrpSpPr>
          <p:grpSpPr>
            <a:xfrm>
              <a:off x="2718031" y="4181916"/>
              <a:ext cx="327171" cy="364504"/>
              <a:chOff x="8321879" y="1296516"/>
              <a:chExt cx="654341" cy="813849"/>
            </a:xfrm>
          </p:grpSpPr>
          <p:sp>
            <p:nvSpPr>
              <p:cNvPr id="12" name="Triangle isocèle 11">
                <a:extLst>
                  <a:ext uri="{FF2B5EF4-FFF2-40B4-BE49-F238E27FC236}">
                    <a16:creationId xmlns:a16="http://schemas.microsoft.com/office/drawing/2014/main" id="{89E80D05-983F-46E7-9606-75EACFF4128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E3E78C7-8145-4568-BCB8-F433CF54FF16}"/>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8B24E36-A8A7-41CA-967C-6A99F67D04D2}"/>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Connecteur droit 14">
              <a:extLst>
                <a:ext uri="{FF2B5EF4-FFF2-40B4-BE49-F238E27FC236}">
                  <a16:creationId xmlns:a16="http://schemas.microsoft.com/office/drawing/2014/main" id="{1B6FA8E3-C77F-4FDC-BA89-08FBA5111A2E}"/>
                </a:ext>
              </a:extLst>
            </p:cNvPr>
            <p:cNvCxnSpPr>
              <a:cxnSpLocks/>
            </p:cNvCxnSpPr>
            <p:nvPr/>
          </p:nvCxnSpPr>
          <p:spPr>
            <a:xfrm>
              <a:off x="2541864" y="4186106"/>
              <a:ext cx="537447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ED93BA-1B4C-4BDB-81B9-B9B68DA10273}"/>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sp>
          <p:nvSpPr>
            <p:cNvPr id="17" name="ZoneTexte 16">
              <a:extLst>
                <a:ext uri="{FF2B5EF4-FFF2-40B4-BE49-F238E27FC236}">
                  <a16:creationId xmlns:a16="http://schemas.microsoft.com/office/drawing/2014/main" id="{6BDFDFD8-D59F-4853-BD1E-96471CB40000}"/>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8" name="ZoneTexte 17">
              <a:extLst>
                <a:ext uri="{FF2B5EF4-FFF2-40B4-BE49-F238E27FC236}">
                  <a16:creationId xmlns:a16="http://schemas.microsoft.com/office/drawing/2014/main" id="{1B4D1253-6AC7-425A-BBA1-60F2D0AE2D54}"/>
                </a:ext>
              </a:extLst>
            </p:cNvPr>
            <p:cNvSpPr txBox="1"/>
            <p:nvPr/>
          </p:nvSpPr>
          <p:spPr>
            <a:xfrm>
              <a:off x="7557662" y="4233467"/>
              <a:ext cx="906011" cy="369332"/>
            </a:xfrm>
            <a:prstGeom prst="rect">
              <a:avLst/>
            </a:prstGeom>
            <a:noFill/>
          </p:spPr>
          <p:txBody>
            <a:bodyPr wrap="square" rtlCol="0">
              <a:spAutoFit/>
            </a:bodyPr>
            <a:lstStyle/>
            <a:p>
              <a:r>
                <a:rPr lang="fr-FR" dirty="0"/>
                <a:t>C</a:t>
              </a:r>
            </a:p>
          </p:txBody>
        </p:sp>
        <p:cxnSp>
          <p:nvCxnSpPr>
            <p:cNvPr id="19" name="Connecteur droit avec flèche 18">
              <a:extLst>
                <a:ext uri="{FF2B5EF4-FFF2-40B4-BE49-F238E27FC236}">
                  <a16:creationId xmlns:a16="http://schemas.microsoft.com/office/drawing/2014/main" id="{A6A2208D-1D8B-4B80-835F-27CDCAA15217}"/>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EC993497-2013-40CC-A38A-7E814F831BD4}"/>
                </a:ext>
              </a:extLst>
            </p:cNvPr>
            <p:cNvCxnSpPr/>
            <p:nvPr/>
          </p:nvCxnSpPr>
          <p:spPr>
            <a:xfrm flipV="1">
              <a:off x="7605951" y="4172204"/>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3E0AC0F-F277-42BE-851F-27FF05EEAE26}"/>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7062FC7-9E86-4A63-BD26-431FD52F0871}"/>
                </a:ext>
              </a:extLst>
            </p:cNvPr>
            <p:cNvCxnSpPr>
              <a:cxnSpLocks/>
            </p:cNvCxnSpPr>
            <p:nvPr/>
          </p:nvCxnSpPr>
          <p:spPr>
            <a:xfrm flipV="1">
              <a:off x="2885813" y="4822288"/>
              <a:ext cx="472013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AD3B82D4-8427-475C-9451-19D387B82A15}"/>
                </a:ext>
              </a:extLst>
            </p:cNvPr>
            <p:cNvSpPr txBox="1"/>
            <p:nvPr/>
          </p:nvSpPr>
          <p:spPr>
            <a:xfrm>
              <a:off x="4910035" y="4466921"/>
              <a:ext cx="1256630" cy="369332"/>
            </a:xfrm>
            <a:prstGeom prst="rect">
              <a:avLst/>
            </a:prstGeom>
            <a:noFill/>
          </p:spPr>
          <p:txBody>
            <a:bodyPr wrap="square" rtlCol="0">
              <a:spAutoFit/>
            </a:bodyPr>
            <a:lstStyle/>
            <a:p>
              <a:r>
                <a:rPr lang="fr-FR" dirty="0"/>
                <a:t>0,5 m</a:t>
              </a:r>
            </a:p>
          </p:txBody>
        </p:sp>
        <p:sp>
          <p:nvSpPr>
            <p:cNvPr id="24" name="ZoneTexte 23">
              <a:extLst>
                <a:ext uri="{FF2B5EF4-FFF2-40B4-BE49-F238E27FC236}">
                  <a16:creationId xmlns:a16="http://schemas.microsoft.com/office/drawing/2014/main" id="{CB5EA45D-C183-48F9-92E0-B520A38A815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25" name="ZoneTexte 24">
              <a:extLst>
                <a:ext uri="{FF2B5EF4-FFF2-40B4-BE49-F238E27FC236}">
                  <a16:creationId xmlns:a16="http://schemas.microsoft.com/office/drawing/2014/main" id="{A03DAE89-7634-4B0C-BDD9-1136B3BB4E16}"/>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26" name="ZoneTexte 25">
              <a:extLst>
                <a:ext uri="{FF2B5EF4-FFF2-40B4-BE49-F238E27FC236}">
                  <a16:creationId xmlns:a16="http://schemas.microsoft.com/office/drawing/2014/main" id="{15C27835-BD14-4EF1-A3AC-14DFAD6CBF4D}"/>
                </a:ext>
              </a:extLst>
            </p:cNvPr>
            <p:cNvSpPr txBox="1"/>
            <p:nvPr/>
          </p:nvSpPr>
          <p:spPr>
            <a:xfrm>
              <a:off x="7207043" y="5041778"/>
              <a:ext cx="1256630" cy="369332"/>
            </a:xfrm>
            <a:prstGeom prst="rect">
              <a:avLst/>
            </a:prstGeom>
            <a:noFill/>
          </p:spPr>
          <p:txBody>
            <a:bodyPr wrap="square" rtlCol="0">
              <a:spAutoFit/>
            </a:bodyPr>
            <a:lstStyle/>
            <a:p>
              <a:r>
                <a:rPr lang="fr-FR" dirty="0"/>
                <a:t>F = 50 N</a:t>
              </a:r>
            </a:p>
          </p:txBody>
        </p:sp>
      </p:grpSp>
      <p:cxnSp>
        <p:nvCxnSpPr>
          <p:cNvPr id="29" name="Connecteur droit 28">
            <a:extLst>
              <a:ext uri="{FF2B5EF4-FFF2-40B4-BE49-F238E27FC236}">
                <a16:creationId xmlns:a16="http://schemas.microsoft.com/office/drawing/2014/main" id="{3AD440F0-7F5F-44D1-9C81-4FA418C90286}"/>
              </a:ext>
            </a:extLst>
          </p:cNvPr>
          <p:cNvCxnSpPr>
            <a:stCxn id="12" idx="0"/>
          </p:cNvCxnSpPr>
          <p:nvPr/>
        </p:nvCxnSpPr>
        <p:spPr>
          <a:xfrm flipH="1">
            <a:off x="571371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5050D02-CCE6-431D-BA55-DD7AE39B74D1}"/>
              </a:ext>
            </a:extLst>
          </p:cNvPr>
          <p:cNvCxnSpPr/>
          <p:nvPr/>
        </p:nvCxnSpPr>
        <p:spPr>
          <a:xfrm flipH="1">
            <a:off x="7981090" y="1878684"/>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2A1C317-5FA3-452C-92CC-220F06C3DD7C}"/>
              </a:ext>
            </a:extLst>
          </p:cNvPr>
          <p:cNvCxnSpPr/>
          <p:nvPr/>
        </p:nvCxnSpPr>
        <p:spPr>
          <a:xfrm flipH="1">
            <a:off x="1042805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F402CD3-4B1F-44B8-899A-995CF79F181E}"/>
              </a:ext>
            </a:extLst>
          </p:cNvPr>
          <p:cNvCxnSpPr/>
          <p:nvPr/>
        </p:nvCxnSpPr>
        <p:spPr>
          <a:xfrm>
            <a:off x="5478111" y="3803515"/>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4" name="Connecteur droit avec flèche 33">
            <a:extLst>
              <a:ext uri="{FF2B5EF4-FFF2-40B4-BE49-F238E27FC236}">
                <a16:creationId xmlns:a16="http://schemas.microsoft.com/office/drawing/2014/main" id="{629E623E-3881-4A4D-A06E-359596D6E2AC}"/>
              </a:ext>
            </a:extLst>
          </p:cNvPr>
          <p:cNvCxnSpPr/>
          <p:nvPr/>
        </p:nvCxnSpPr>
        <p:spPr>
          <a:xfrm>
            <a:off x="5472111" y="4899500"/>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D6D2C553-3772-4908-97E5-0587876BBAF1}"/>
              </a:ext>
            </a:extLst>
          </p:cNvPr>
          <p:cNvCxnSpPr/>
          <p:nvPr/>
        </p:nvCxnSpPr>
        <p:spPr>
          <a:xfrm>
            <a:off x="5449688" y="5959819"/>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7" name="ZoneTexte 36">
            <a:extLst>
              <a:ext uri="{FF2B5EF4-FFF2-40B4-BE49-F238E27FC236}">
                <a16:creationId xmlns:a16="http://schemas.microsoft.com/office/drawing/2014/main" id="{A243C118-5BDE-434B-8A60-6ED610B93FF8}"/>
              </a:ext>
            </a:extLst>
          </p:cNvPr>
          <p:cNvSpPr txBox="1"/>
          <p:nvPr/>
        </p:nvSpPr>
        <p:spPr>
          <a:xfrm>
            <a:off x="5314388" y="3429988"/>
            <a:ext cx="1256630" cy="369332"/>
          </a:xfrm>
          <a:prstGeom prst="rect">
            <a:avLst/>
          </a:prstGeom>
          <a:noFill/>
        </p:spPr>
        <p:txBody>
          <a:bodyPr wrap="square" rtlCol="0">
            <a:spAutoFit/>
          </a:bodyPr>
          <a:lstStyle/>
          <a:p>
            <a:r>
              <a:rPr lang="fr-FR" dirty="0"/>
              <a:t>Mt</a:t>
            </a:r>
          </a:p>
        </p:txBody>
      </p:sp>
      <p:cxnSp>
        <p:nvCxnSpPr>
          <p:cNvPr id="38" name="Connecteur droit avec flèche 37">
            <a:extLst>
              <a:ext uri="{FF2B5EF4-FFF2-40B4-BE49-F238E27FC236}">
                <a16:creationId xmlns:a16="http://schemas.microsoft.com/office/drawing/2014/main" id="{561A9177-4C68-4ECF-BF0D-634F3120B4A4}"/>
              </a:ext>
            </a:extLst>
          </p:cNvPr>
          <p:cNvCxnSpPr>
            <a:cxnSpLocks/>
          </p:cNvCxnSpPr>
          <p:nvPr/>
        </p:nvCxnSpPr>
        <p:spPr>
          <a:xfrm flipV="1">
            <a:off x="5713716" y="3382347"/>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0" name="Connecteur droit avec flèche 39">
            <a:extLst>
              <a:ext uri="{FF2B5EF4-FFF2-40B4-BE49-F238E27FC236}">
                <a16:creationId xmlns:a16="http://schemas.microsoft.com/office/drawing/2014/main" id="{CF7003E2-79A7-49B4-96C9-649AF847577D}"/>
              </a:ext>
            </a:extLst>
          </p:cNvPr>
          <p:cNvCxnSpPr>
            <a:cxnSpLocks/>
          </p:cNvCxnSpPr>
          <p:nvPr/>
        </p:nvCxnSpPr>
        <p:spPr>
          <a:xfrm flipV="1">
            <a:off x="5713716" y="4479128"/>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1" name="Connecteur droit avec flèche 40">
            <a:extLst>
              <a:ext uri="{FF2B5EF4-FFF2-40B4-BE49-F238E27FC236}">
                <a16:creationId xmlns:a16="http://schemas.microsoft.com/office/drawing/2014/main" id="{53573DCF-23FA-4AEB-A302-84375D1A3693}"/>
              </a:ext>
            </a:extLst>
          </p:cNvPr>
          <p:cNvCxnSpPr>
            <a:cxnSpLocks/>
          </p:cNvCxnSpPr>
          <p:nvPr/>
        </p:nvCxnSpPr>
        <p:spPr>
          <a:xfrm flipV="1">
            <a:off x="5713716" y="5538644"/>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ZoneTexte 42">
            <a:extLst>
              <a:ext uri="{FF2B5EF4-FFF2-40B4-BE49-F238E27FC236}">
                <a16:creationId xmlns:a16="http://schemas.microsoft.com/office/drawing/2014/main" id="{4C0086DA-49F5-45DE-B439-BE510DF6E49F}"/>
              </a:ext>
            </a:extLst>
          </p:cNvPr>
          <p:cNvSpPr txBox="1"/>
          <p:nvPr/>
        </p:nvSpPr>
        <p:spPr>
          <a:xfrm>
            <a:off x="5237792" y="4498054"/>
            <a:ext cx="1256630" cy="369332"/>
          </a:xfrm>
          <a:prstGeom prst="rect">
            <a:avLst/>
          </a:prstGeom>
          <a:noFill/>
        </p:spPr>
        <p:txBody>
          <a:bodyPr wrap="square" rtlCol="0">
            <a:spAutoFit/>
          </a:bodyPr>
          <a:lstStyle/>
          <a:p>
            <a:r>
              <a:rPr lang="fr-FR" dirty="0" err="1"/>
              <a:t>Mfy</a:t>
            </a:r>
            <a:endParaRPr lang="fr-FR" dirty="0"/>
          </a:p>
        </p:txBody>
      </p:sp>
      <p:sp>
        <p:nvSpPr>
          <p:cNvPr id="45" name="ZoneTexte 44">
            <a:extLst>
              <a:ext uri="{FF2B5EF4-FFF2-40B4-BE49-F238E27FC236}">
                <a16:creationId xmlns:a16="http://schemas.microsoft.com/office/drawing/2014/main" id="{4B02D16D-F4E5-4607-84B2-139C34EA9C47}"/>
              </a:ext>
            </a:extLst>
          </p:cNvPr>
          <p:cNvSpPr txBox="1"/>
          <p:nvPr/>
        </p:nvSpPr>
        <p:spPr>
          <a:xfrm>
            <a:off x="5215720" y="5922326"/>
            <a:ext cx="1256630" cy="369332"/>
          </a:xfrm>
          <a:prstGeom prst="rect">
            <a:avLst/>
          </a:prstGeom>
          <a:noFill/>
        </p:spPr>
        <p:txBody>
          <a:bodyPr wrap="square" rtlCol="0">
            <a:spAutoFit/>
          </a:bodyPr>
          <a:lstStyle/>
          <a:p>
            <a:r>
              <a:rPr lang="fr-FR" dirty="0" err="1"/>
              <a:t>Mfz</a:t>
            </a:r>
            <a:endParaRPr lang="fr-FR" dirty="0"/>
          </a:p>
        </p:txBody>
      </p:sp>
      <p:cxnSp>
        <p:nvCxnSpPr>
          <p:cNvPr id="47" name="Connecteur droit 46">
            <a:extLst>
              <a:ext uri="{FF2B5EF4-FFF2-40B4-BE49-F238E27FC236}">
                <a16:creationId xmlns:a16="http://schemas.microsoft.com/office/drawing/2014/main" id="{45BE9A0A-9CB1-4093-9629-BCC55774B029}"/>
              </a:ext>
            </a:extLst>
          </p:cNvPr>
          <p:cNvCxnSpPr/>
          <p:nvPr/>
        </p:nvCxnSpPr>
        <p:spPr>
          <a:xfrm>
            <a:off x="5713716" y="3799320"/>
            <a:ext cx="2267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41B9361D-1E77-4D16-A9F8-7CF7CABA536C}"/>
              </a:ext>
            </a:extLst>
          </p:cNvPr>
          <p:cNvSpPr txBox="1"/>
          <p:nvPr/>
        </p:nvSpPr>
        <p:spPr>
          <a:xfrm>
            <a:off x="4836194" y="5387075"/>
            <a:ext cx="1256630" cy="369332"/>
          </a:xfrm>
          <a:prstGeom prst="rect">
            <a:avLst/>
          </a:prstGeom>
          <a:noFill/>
        </p:spPr>
        <p:txBody>
          <a:bodyPr wrap="square" rtlCol="0">
            <a:spAutoFit/>
          </a:bodyPr>
          <a:lstStyle/>
          <a:p>
            <a:r>
              <a:rPr lang="fr-FR" dirty="0"/>
              <a:t>12,5 Nm</a:t>
            </a:r>
          </a:p>
        </p:txBody>
      </p:sp>
      <p:cxnSp>
        <p:nvCxnSpPr>
          <p:cNvPr id="42" name="Connecteur droit 41">
            <a:extLst>
              <a:ext uri="{FF2B5EF4-FFF2-40B4-BE49-F238E27FC236}">
                <a16:creationId xmlns:a16="http://schemas.microsoft.com/office/drawing/2014/main" id="{EEA4B320-F016-490F-BF45-47862B5B3AF4}"/>
              </a:ext>
            </a:extLst>
          </p:cNvPr>
          <p:cNvCxnSpPr/>
          <p:nvPr/>
        </p:nvCxnSpPr>
        <p:spPr>
          <a:xfrm>
            <a:off x="5714134" y="4901447"/>
            <a:ext cx="2267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riangle isocèle 4">
            <a:extLst>
              <a:ext uri="{FF2B5EF4-FFF2-40B4-BE49-F238E27FC236}">
                <a16:creationId xmlns:a16="http://schemas.microsoft.com/office/drawing/2014/main" id="{307932D7-B3F1-441A-9BF9-EF6D88B3E2CB}"/>
              </a:ext>
            </a:extLst>
          </p:cNvPr>
          <p:cNvSpPr/>
          <p:nvPr/>
        </p:nvSpPr>
        <p:spPr>
          <a:xfrm>
            <a:off x="5713298" y="5563973"/>
            <a:ext cx="2267371" cy="409791"/>
          </a:xfrm>
          <a:prstGeom prst="triangle">
            <a:avLst>
              <a:gd name="adj" fmla="val 100000"/>
            </a:avLst>
          </a:prstGeom>
          <a:pattFill prst="ltVert">
            <a:fgClr>
              <a:srgbClr val="FF0000"/>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7F03B58D-4E51-47BF-8EC8-8E53ABBF3930}"/>
              </a:ext>
            </a:extLst>
          </p:cNvPr>
          <p:cNvCxnSpPr>
            <a:stCxn id="5" idx="0"/>
          </p:cNvCxnSpPr>
          <p:nvPr/>
        </p:nvCxnSpPr>
        <p:spPr>
          <a:xfrm flipH="1">
            <a:off x="5712877" y="5563973"/>
            <a:ext cx="2267792" cy="119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6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646331"/>
          </a:xfrm>
          <a:prstGeom prst="rect">
            <a:avLst/>
          </a:prstGeom>
          <a:noFill/>
        </p:spPr>
        <p:txBody>
          <a:bodyPr wrap="square" rtlCol="0">
            <a:spAutoFit/>
          </a:bodyPr>
          <a:lstStyle/>
          <a:p>
            <a:r>
              <a:rPr lang="fr-FR" dirty="0"/>
              <a:t>On prend la partie suivante (en l’occurrence la dernière).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Tree>
    <p:extLst>
      <p:ext uri="{BB962C8B-B14F-4D97-AF65-F5344CB8AC3E}">
        <p14:creationId xmlns:p14="http://schemas.microsoft.com/office/powerpoint/2010/main" val="136891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A41E8-4A9E-4A09-87C6-0A5C13608276}"/>
              </a:ext>
            </a:extLst>
          </p:cNvPr>
          <p:cNvSpPr>
            <a:spLocks noGrp="1"/>
          </p:cNvSpPr>
          <p:nvPr>
            <p:ph type="title"/>
          </p:nvPr>
        </p:nvSpPr>
        <p:spPr/>
        <p:txBody>
          <a:bodyPr/>
          <a:lstStyle/>
          <a:p>
            <a:r>
              <a:rPr lang="fr-FR" dirty="0"/>
              <a:t>Schéma :</a:t>
            </a:r>
          </a:p>
        </p:txBody>
      </p:sp>
      <p:sp>
        <p:nvSpPr>
          <p:cNvPr id="4" name="Espace réservé de la date 3">
            <a:extLst>
              <a:ext uri="{FF2B5EF4-FFF2-40B4-BE49-F238E27FC236}">
                <a16:creationId xmlns:a16="http://schemas.microsoft.com/office/drawing/2014/main" id="{CE4EA839-CDCE-4A3D-98A9-F4B48C8B54FC}"/>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5" name="Triangle isocèle 4">
            <a:extLst>
              <a:ext uri="{FF2B5EF4-FFF2-40B4-BE49-F238E27FC236}">
                <a16:creationId xmlns:a16="http://schemas.microsoft.com/office/drawing/2014/main" id="{98CE7334-3FA0-4B3F-95BD-CCBC10C7A5E7}"/>
              </a:ext>
            </a:extLst>
          </p:cNvPr>
          <p:cNvSpPr/>
          <p:nvPr/>
        </p:nvSpPr>
        <p:spPr>
          <a:xfrm>
            <a:off x="3045204" y="4345497"/>
            <a:ext cx="654341" cy="5033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955ACFEB-8E5C-4205-AFF9-229DAFFB6CD9}"/>
              </a:ext>
            </a:extLst>
          </p:cNvPr>
          <p:cNvSpPr/>
          <p:nvPr/>
        </p:nvSpPr>
        <p:spPr>
          <a:xfrm>
            <a:off x="7838116" y="4345497"/>
            <a:ext cx="654341" cy="5033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0118C95-CB1E-4670-B60C-4B422801AF2D}"/>
              </a:ext>
            </a:extLst>
          </p:cNvPr>
          <p:cNvSpPr/>
          <p:nvPr/>
        </p:nvSpPr>
        <p:spPr>
          <a:xfrm>
            <a:off x="2357306" y="4158107"/>
            <a:ext cx="6895751" cy="187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4BEFB228-93A4-4B71-A4A9-B7DEBADEB472}"/>
              </a:ext>
            </a:extLst>
          </p:cNvPr>
          <p:cNvCxnSpPr>
            <a:cxnSpLocks/>
          </p:cNvCxnSpPr>
          <p:nvPr/>
        </p:nvCxnSpPr>
        <p:spPr>
          <a:xfrm flipV="1">
            <a:off x="3380763" y="5386926"/>
            <a:ext cx="4794311" cy="239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198B6C5E-47AC-424E-BD22-313FDB079445}"/>
              </a:ext>
            </a:extLst>
          </p:cNvPr>
          <p:cNvCxnSpPr>
            <a:cxnSpLocks/>
          </p:cNvCxnSpPr>
          <p:nvPr/>
        </p:nvCxnSpPr>
        <p:spPr>
          <a:xfrm>
            <a:off x="2357306" y="2761376"/>
            <a:ext cx="68957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Flèche : bas 12">
            <a:extLst>
              <a:ext uri="{FF2B5EF4-FFF2-40B4-BE49-F238E27FC236}">
                <a16:creationId xmlns:a16="http://schemas.microsoft.com/office/drawing/2014/main" id="{4D3E293D-AA6B-49AB-A354-96A936429CD9}"/>
              </a:ext>
            </a:extLst>
          </p:cNvPr>
          <p:cNvSpPr/>
          <p:nvPr/>
        </p:nvSpPr>
        <p:spPr>
          <a:xfrm>
            <a:off x="5523071" y="3129098"/>
            <a:ext cx="509694" cy="10290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5" name="Connecteur droit 14">
            <a:extLst>
              <a:ext uri="{FF2B5EF4-FFF2-40B4-BE49-F238E27FC236}">
                <a16:creationId xmlns:a16="http://schemas.microsoft.com/office/drawing/2014/main" id="{4695C340-F5A6-4064-B5B4-43927F6571AD}"/>
              </a:ext>
            </a:extLst>
          </p:cNvPr>
          <p:cNvCxnSpPr>
            <a:stCxn id="5" idx="3"/>
          </p:cNvCxnSpPr>
          <p:nvPr/>
        </p:nvCxnSpPr>
        <p:spPr>
          <a:xfrm>
            <a:off x="3372375" y="4848837"/>
            <a:ext cx="8388" cy="645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2BE427D-6648-4779-A765-61F213F4666B}"/>
              </a:ext>
            </a:extLst>
          </p:cNvPr>
          <p:cNvCxnSpPr/>
          <p:nvPr/>
        </p:nvCxnSpPr>
        <p:spPr>
          <a:xfrm>
            <a:off x="8175074" y="4837447"/>
            <a:ext cx="8388" cy="645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3131D15-C87B-46EF-AF02-3555EDEE896C}"/>
              </a:ext>
            </a:extLst>
          </p:cNvPr>
          <p:cNvCxnSpPr>
            <a:cxnSpLocks/>
          </p:cNvCxnSpPr>
          <p:nvPr/>
        </p:nvCxnSpPr>
        <p:spPr>
          <a:xfrm>
            <a:off x="2356606" y="2607108"/>
            <a:ext cx="0" cy="1550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468F1FE7-8534-46AF-B457-199843200495}"/>
              </a:ext>
            </a:extLst>
          </p:cNvPr>
          <p:cNvCxnSpPr>
            <a:cxnSpLocks/>
          </p:cNvCxnSpPr>
          <p:nvPr/>
        </p:nvCxnSpPr>
        <p:spPr>
          <a:xfrm>
            <a:off x="9253755" y="2611557"/>
            <a:ext cx="0" cy="1550995"/>
          </a:xfrm>
          <a:prstGeom prst="line">
            <a:avLst/>
          </a:prstGeom>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431507DB-0381-4780-9510-D97C4BAD87D7}"/>
              </a:ext>
            </a:extLst>
          </p:cNvPr>
          <p:cNvSpPr txBox="1"/>
          <p:nvPr/>
        </p:nvSpPr>
        <p:spPr>
          <a:xfrm>
            <a:off x="3246539" y="4430091"/>
            <a:ext cx="906011" cy="369332"/>
          </a:xfrm>
          <a:prstGeom prst="rect">
            <a:avLst/>
          </a:prstGeom>
          <a:noFill/>
        </p:spPr>
        <p:txBody>
          <a:bodyPr wrap="square" rtlCol="0">
            <a:spAutoFit/>
          </a:bodyPr>
          <a:lstStyle/>
          <a:p>
            <a:r>
              <a:rPr lang="fr-FR" dirty="0"/>
              <a:t>A</a:t>
            </a:r>
          </a:p>
        </p:txBody>
      </p:sp>
      <p:sp>
        <p:nvSpPr>
          <p:cNvPr id="24" name="ZoneTexte 23">
            <a:extLst>
              <a:ext uri="{FF2B5EF4-FFF2-40B4-BE49-F238E27FC236}">
                <a16:creationId xmlns:a16="http://schemas.microsoft.com/office/drawing/2014/main" id="{576B90C7-E897-4B37-A143-F879CC1D2DF3}"/>
              </a:ext>
            </a:extLst>
          </p:cNvPr>
          <p:cNvSpPr txBox="1"/>
          <p:nvPr/>
        </p:nvSpPr>
        <p:spPr>
          <a:xfrm>
            <a:off x="7966746" y="4496879"/>
            <a:ext cx="906011" cy="369332"/>
          </a:xfrm>
          <a:prstGeom prst="rect">
            <a:avLst/>
          </a:prstGeom>
          <a:noFill/>
        </p:spPr>
        <p:txBody>
          <a:bodyPr wrap="square" rtlCol="0">
            <a:spAutoFit/>
          </a:bodyPr>
          <a:lstStyle/>
          <a:p>
            <a:r>
              <a:rPr lang="fr-FR" dirty="0"/>
              <a:t>C</a:t>
            </a:r>
          </a:p>
        </p:txBody>
      </p:sp>
      <p:sp>
        <p:nvSpPr>
          <p:cNvPr id="26" name="ZoneTexte 25">
            <a:extLst>
              <a:ext uri="{FF2B5EF4-FFF2-40B4-BE49-F238E27FC236}">
                <a16:creationId xmlns:a16="http://schemas.microsoft.com/office/drawing/2014/main" id="{E05E2FAD-7105-48B0-AEA8-297B166BD35F}"/>
              </a:ext>
            </a:extLst>
          </p:cNvPr>
          <p:cNvSpPr txBox="1"/>
          <p:nvPr/>
        </p:nvSpPr>
        <p:spPr>
          <a:xfrm>
            <a:off x="5523071" y="4058520"/>
            <a:ext cx="906011" cy="369332"/>
          </a:xfrm>
          <a:prstGeom prst="rect">
            <a:avLst/>
          </a:prstGeom>
          <a:noFill/>
        </p:spPr>
        <p:txBody>
          <a:bodyPr wrap="square" rtlCol="0">
            <a:spAutoFit/>
          </a:bodyPr>
          <a:lstStyle/>
          <a:p>
            <a:r>
              <a:rPr lang="fr-FR" dirty="0"/>
              <a:t>B</a:t>
            </a:r>
          </a:p>
        </p:txBody>
      </p:sp>
      <p:sp>
        <p:nvSpPr>
          <p:cNvPr id="28" name="ZoneTexte 27">
            <a:extLst>
              <a:ext uri="{FF2B5EF4-FFF2-40B4-BE49-F238E27FC236}">
                <a16:creationId xmlns:a16="http://schemas.microsoft.com/office/drawing/2014/main" id="{BB569B38-D387-46D8-AC0C-4522921D9A59}"/>
              </a:ext>
            </a:extLst>
          </p:cNvPr>
          <p:cNvSpPr txBox="1"/>
          <p:nvPr/>
        </p:nvSpPr>
        <p:spPr>
          <a:xfrm>
            <a:off x="6159238" y="3401541"/>
            <a:ext cx="1256630" cy="369332"/>
          </a:xfrm>
          <a:prstGeom prst="rect">
            <a:avLst/>
          </a:prstGeom>
          <a:noFill/>
        </p:spPr>
        <p:txBody>
          <a:bodyPr wrap="square" rtlCol="0">
            <a:spAutoFit/>
          </a:bodyPr>
          <a:lstStyle/>
          <a:p>
            <a:r>
              <a:rPr lang="fr-FR" dirty="0"/>
              <a:t>F = 100 N</a:t>
            </a:r>
          </a:p>
        </p:txBody>
      </p:sp>
      <p:sp>
        <p:nvSpPr>
          <p:cNvPr id="30" name="ZoneTexte 29">
            <a:extLst>
              <a:ext uri="{FF2B5EF4-FFF2-40B4-BE49-F238E27FC236}">
                <a16:creationId xmlns:a16="http://schemas.microsoft.com/office/drawing/2014/main" id="{F96D1FC9-A0CA-4794-835B-04628B17AD22}"/>
              </a:ext>
            </a:extLst>
          </p:cNvPr>
          <p:cNvSpPr txBox="1"/>
          <p:nvPr/>
        </p:nvSpPr>
        <p:spPr>
          <a:xfrm>
            <a:off x="5176866" y="5017594"/>
            <a:ext cx="1256630" cy="369332"/>
          </a:xfrm>
          <a:prstGeom prst="rect">
            <a:avLst/>
          </a:prstGeom>
          <a:noFill/>
        </p:spPr>
        <p:txBody>
          <a:bodyPr wrap="square" rtlCol="0">
            <a:spAutoFit/>
          </a:bodyPr>
          <a:lstStyle/>
          <a:p>
            <a:r>
              <a:rPr lang="fr-FR" dirty="0"/>
              <a:t>50 cm</a:t>
            </a:r>
          </a:p>
        </p:txBody>
      </p:sp>
      <p:sp>
        <p:nvSpPr>
          <p:cNvPr id="32" name="ZoneTexte 31">
            <a:extLst>
              <a:ext uri="{FF2B5EF4-FFF2-40B4-BE49-F238E27FC236}">
                <a16:creationId xmlns:a16="http://schemas.microsoft.com/office/drawing/2014/main" id="{92CEB199-D009-4624-998B-36F3992B7690}"/>
              </a:ext>
            </a:extLst>
          </p:cNvPr>
          <p:cNvSpPr txBox="1"/>
          <p:nvPr/>
        </p:nvSpPr>
        <p:spPr>
          <a:xfrm>
            <a:off x="5176866" y="2373887"/>
            <a:ext cx="1256630" cy="369332"/>
          </a:xfrm>
          <a:prstGeom prst="rect">
            <a:avLst/>
          </a:prstGeom>
          <a:noFill/>
        </p:spPr>
        <p:txBody>
          <a:bodyPr wrap="square" rtlCol="0">
            <a:spAutoFit/>
          </a:bodyPr>
          <a:lstStyle/>
          <a:p>
            <a:r>
              <a:rPr lang="fr-FR" dirty="0"/>
              <a:t>70 cm</a:t>
            </a:r>
          </a:p>
        </p:txBody>
      </p:sp>
      <p:sp>
        <p:nvSpPr>
          <p:cNvPr id="33" name="Légende : encadrée 32">
            <a:extLst>
              <a:ext uri="{FF2B5EF4-FFF2-40B4-BE49-F238E27FC236}">
                <a16:creationId xmlns:a16="http://schemas.microsoft.com/office/drawing/2014/main" id="{7AA866AE-0DDB-4963-A320-8640E4A39EED}"/>
              </a:ext>
            </a:extLst>
          </p:cNvPr>
          <p:cNvSpPr/>
          <p:nvPr/>
        </p:nvSpPr>
        <p:spPr>
          <a:xfrm>
            <a:off x="1601056" y="4734851"/>
            <a:ext cx="857078" cy="587503"/>
          </a:xfrm>
          <a:prstGeom prst="borderCallout1">
            <a:avLst>
              <a:gd name="adj1" fmla="val 18750"/>
              <a:gd name="adj2" fmla="val 108143"/>
              <a:gd name="adj3" fmla="val 2551"/>
              <a:gd name="adj4" fmla="val 1975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1</a:t>
            </a:r>
          </a:p>
        </p:txBody>
      </p:sp>
      <p:sp>
        <p:nvSpPr>
          <p:cNvPr id="39" name="Légende : encadrée 38">
            <a:extLst>
              <a:ext uri="{FF2B5EF4-FFF2-40B4-BE49-F238E27FC236}">
                <a16:creationId xmlns:a16="http://schemas.microsoft.com/office/drawing/2014/main" id="{335CA7D8-F22A-4735-BDD7-26E3CB61FB1D}"/>
              </a:ext>
            </a:extLst>
          </p:cNvPr>
          <p:cNvSpPr/>
          <p:nvPr/>
        </p:nvSpPr>
        <p:spPr>
          <a:xfrm>
            <a:off x="8976379" y="4848837"/>
            <a:ext cx="857078" cy="587503"/>
          </a:xfrm>
          <a:prstGeom prst="borderCallout1">
            <a:avLst>
              <a:gd name="adj1" fmla="val 30173"/>
              <a:gd name="adj2" fmla="val -8333"/>
              <a:gd name="adj3" fmla="val -4589"/>
              <a:gd name="adj4" fmla="val -7552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1</a:t>
            </a:r>
          </a:p>
        </p:txBody>
      </p:sp>
    </p:spTree>
    <p:extLst>
      <p:ext uri="{BB962C8B-B14F-4D97-AF65-F5344CB8AC3E}">
        <p14:creationId xmlns:p14="http://schemas.microsoft.com/office/powerpoint/2010/main" val="268393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sp>
        <p:nvSpPr>
          <p:cNvPr id="7" name="ZoneTexte 6">
            <a:extLst>
              <a:ext uri="{FF2B5EF4-FFF2-40B4-BE49-F238E27FC236}">
                <a16:creationId xmlns:a16="http://schemas.microsoft.com/office/drawing/2014/main" id="{F9CE0530-449E-452C-9EA4-CB8FC07ECF66}"/>
              </a:ext>
            </a:extLst>
          </p:cNvPr>
          <p:cNvSpPr txBox="1"/>
          <p:nvPr/>
        </p:nvSpPr>
        <p:spPr>
          <a:xfrm>
            <a:off x="581192" y="2751589"/>
            <a:ext cx="3674378" cy="646331"/>
          </a:xfrm>
          <a:prstGeom prst="rect">
            <a:avLst/>
          </a:prstGeom>
          <a:noFill/>
        </p:spPr>
        <p:txBody>
          <a:bodyPr wrap="square" rtlCol="0">
            <a:spAutoFit/>
          </a:bodyPr>
          <a:lstStyle/>
          <a:p>
            <a:r>
              <a:rPr lang="fr-FR" dirty="0"/>
              <a:t>On prend la partie suivante (en l’occurrence la dernière).</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3" name="Rectangle 2">
            <a:extLst>
              <a:ext uri="{FF2B5EF4-FFF2-40B4-BE49-F238E27FC236}">
                <a16:creationId xmlns:a16="http://schemas.microsoft.com/office/drawing/2014/main" id="{BCAF1C3F-56B7-407F-8AF3-469FDB53E178}"/>
              </a:ext>
            </a:extLst>
          </p:cNvPr>
          <p:cNvSpPr/>
          <p:nvPr/>
        </p:nvSpPr>
        <p:spPr>
          <a:xfrm>
            <a:off x="8350705" y="875620"/>
            <a:ext cx="3119999" cy="113649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place le point G, centre de surface d’une manière quelconque.</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6532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78831BD-D151-40CE-B213-25B8744DF93B}"/>
              </a:ext>
            </a:extLst>
          </p:cNvPr>
          <p:cNvSpPr/>
          <p:nvPr/>
        </p:nvSpPr>
        <p:spPr>
          <a:xfrm>
            <a:off x="8302066" y="690793"/>
            <a:ext cx="3119999" cy="3011648"/>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met en place le repère et on cote l’emplacement du point G depuis le </a:t>
            </a:r>
            <a:r>
              <a:rPr lang="fr-FR" b="1" dirty="0">
                <a:solidFill>
                  <a:schemeClr val="accent2"/>
                </a:solidFill>
              </a:rPr>
              <a:t>début du tronçon</a:t>
            </a:r>
            <a:r>
              <a:rPr lang="fr-FR" dirty="0">
                <a:solidFill>
                  <a:schemeClr val="accent2"/>
                </a:solidFill>
              </a:rPr>
              <a:t> avec une variable x puisqu’on va observer pour les points G du tronçon.</a:t>
            </a:r>
          </a:p>
        </p:txBody>
      </p: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p:spTree>
    <p:extLst>
      <p:ext uri="{BB962C8B-B14F-4D97-AF65-F5344CB8AC3E}">
        <p14:creationId xmlns:p14="http://schemas.microsoft.com/office/powerpoint/2010/main" val="15285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EC9D625-1F9E-48D3-B370-1F6DC767887E}"/>
                  </a:ext>
                </a:extLst>
              </p:cNvPr>
              <p:cNvSpPr/>
              <p:nvPr/>
            </p:nvSpPr>
            <p:spPr>
              <a:xfrm>
                <a:off x="5852413" y="1319861"/>
                <a:ext cx="5333352" cy="129633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fait le bilan des action mécaniques à gauche de B : </a:t>
                </a:r>
              </a:p>
              <a:p>
                <a:pPr algn="ctr"/>
                <a14:m>
                  <m:oMathPara xmlns:m="http://schemas.openxmlformats.org/officeDocument/2006/math">
                    <m:oMathParaPr>
                      <m:jc m:val="centerGroup"/>
                    </m:oMathParaPr>
                    <m:oMath xmlns:m="http://schemas.openxmlformats.org/officeDocument/2006/math">
                      <m:sSub>
                        <m:sSubPr>
                          <m:ctrlPr>
                            <a:rPr lang="fr-FR"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sub>
                      </m:sSub>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𝐹</m:t>
                              </m:r>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𝑐𝑜h</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sub>
                      </m:s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acc>
                        </m:e>
                      </m:d>
                    </m:oMath>
                  </m:oMathPara>
                </a14:m>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solidFill>
                    <a:schemeClr val="accent2"/>
                  </a:solidFill>
                </a:endParaRPr>
              </a:p>
            </p:txBody>
          </p:sp>
        </mc:Choice>
        <mc:Fallback xmlns="">
          <p:sp>
            <p:nvSpPr>
              <p:cNvPr id="3" name="Rectangle 2">
                <a:extLst>
                  <a:ext uri="{FF2B5EF4-FFF2-40B4-BE49-F238E27FC236}">
                    <a16:creationId xmlns:a16="http://schemas.microsoft.com/office/drawing/2014/main" id="{8EC9D625-1F9E-48D3-B370-1F6DC767887E}"/>
                  </a:ext>
                </a:extLst>
              </p:cNvPr>
              <p:cNvSpPr>
                <a:spLocks noRot="1" noChangeAspect="1" noMove="1" noResize="1" noEditPoints="1" noAdjustHandles="1" noChangeArrowheads="1" noChangeShapeType="1" noTextEdit="1"/>
              </p:cNvSpPr>
              <p:nvPr/>
            </p:nvSpPr>
            <p:spPr>
              <a:xfrm>
                <a:off x="5852413" y="1319861"/>
                <a:ext cx="5333352" cy="1296331"/>
              </a:xfrm>
              <a:prstGeom prst="rect">
                <a:avLst/>
              </a:prstGeom>
              <a:blipFill>
                <a:blip r:embed="rId2"/>
                <a:stretch>
                  <a:fillRect l="-455" t="-1389" r="-1479"/>
                </a:stretch>
              </a:blipFill>
            </p:spPr>
            <p:txBody>
              <a:bodyPr/>
              <a:lstStyle/>
              <a:p>
                <a:r>
                  <a:rPr lang="fr-FR">
                    <a:noFill/>
                  </a:rPr>
                  <a:t> </a:t>
                </a:r>
              </a:p>
            </p:txBody>
          </p:sp>
        </mc:Fallback>
      </mc:AlternateContent>
    </p:spTree>
    <p:extLst>
      <p:ext uri="{BB962C8B-B14F-4D97-AF65-F5344CB8AC3E}">
        <p14:creationId xmlns:p14="http://schemas.microsoft.com/office/powerpoint/2010/main" val="123784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6C59120-3433-4231-A2BF-1AEFA2E1A0E2}"/>
                  </a:ext>
                </a:extLst>
              </p:cNvPr>
              <p:cNvSpPr/>
              <p:nvPr/>
            </p:nvSpPr>
            <p:spPr>
              <a:xfrm>
                <a:off x="5399421" y="1156625"/>
                <a:ext cx="5407019" cy="1182949"/>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marL="342900" indent="-342900" algn="ctr">
                  <a:buAutoNum type="arabicParenR"/>
                </a:pPr>
                <a14:m>
                  <m:oMath xmlns:m="http://schemas.openxmlformats.org/officeDocument/2006/math">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m:t>
                    </m:r>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b="0" i="1" smtClean="0">
                            <a:solidFill>
                              <a:schemeClr val="accent2"/>
                            </a:solidFill>
                            <a:latin typeface="Cambria Math" panose="02040503050406030204" pitchFamily="18" charset="0"/>
                            <a:cs typeface="Times New Roman" panose="02020603050405020304" pitchFamily="18" charset="0"/>
                          </a:rPr>
                          <m:t>𝐹</m:t>
                        </m:r>
                      </m:e>
                    </m:acc>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𝑅</m:t>
                        </m:r>
                      </m:e>
                    </m:acc>
                    <m:r>
                      <a:rPr lang="fr-FR" sz="1800" b="0" i="1" smtClean="0">
                        <a:solidFill>
                          <a:schemeClr val="accent2"/>
                        </a:solidFill>
                        <a:effectLst/>
                        <a:latin typeface="Cambria Math" panose="02040503050406030204" pitchFamily="18" charset="0"/>
                        <a:cs typeface="Times New Roman" panose="02020603050405020304" pitchFamily="18" charset="0"/>
                      </a:rPr>
                      <m:t>=</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a14:m>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buAutoNum type="arabicParenR"/>
                </a:pP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𝐴</m:t>
                        </m:r>
                      </m:e>
                    </m:acc>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b="0" i="1" smtClean="0">
                            <a:solidFill>
                              <a:schemeClr val="accent2"/>
                            </a:solidFill>
                            <a:latin typeface="Cambria Math" panose="02040503050406030204" pitchFamily="18" charset="0"/>
                            <a:cs typeface="Times New Roman" panose="02020603050405020304" pitchFamily="18" charset="0"/>
                          </a:rPr>
                          <m:t>𝐹</m:t>
                        </m:r>
                      </m:e>
                    </m:acc>
                    <m:r>
                      <a:rPr lang="fr-FR" i="1">
                        <a:solidFill>
                          <a:schemeClr val="accent2"/>
                        </a:solidFill>
                        <a:latin typeface="Cambria Math" panose="02040503050406030204" pitchFamily="18" charset="0"/>
                        <a:cs typeface="Times New Roman" panose="02020603050405020304" pitchFamily="18" charset="0"/>
                      </a:rPr>
                      <m:t> </m:t>
                    </m:r>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0</m:t>
                        </m:r>
                      </m:e>
                    </m:acc>
                  </m:oMath>
                </a14:m>
                <a:endParaRPr lang="fr-FR" i="1" dirty="0">
                  <a:solidFill>
                    <a:schemeClr val="accent2"/>
                  </a:solidFill>
                  <a:latin typeface="Cambria Math" panose="02040503050406030204" pitchFamily="18" charset="0"/>
                  <a:cs typeface="Times New Roman" panose="02020603050405020304" pitchFamily="18" charset="0"/>
                </a:endParaRPr>
              </a:p>
              <a:p>
                <a:pPr algn="ctr"/>
                <a:endParaRPr lang="fr-FR" dirty="0">
                  <a:solidFill>
                    <a:schemeClr val="accent2"/>
                  </a:solidFill>
                </a:endParaRPr>
              </a:p>
            </p:txBody>
          </p:sp>
        </mc:Choice>
        <mc:Fallback xmlns="">
          <p:sp>
            <p:nvSpPr>
              <p:cNvPr id="7" name="Rectangle 6">
                <a:extLst>
                  <a:ext uri="{FF2B5EF4-FFF2-40B4-BE49-F238E27FC236}">
                    <a16:creationId xmlns:a16="http://schemas.microsoft.com/office/drawing/2014/main" id="{16C59120-3433-4231-A2BF-1AEFA2E1A0E2}"/>
                  </a:ext>
                </a:extLst>
              </p:cNvPr>
              <p:cNvSpPr>
                <a:spLocks noRot="1" noChangeAspect="1" noMove="1" noResize="1" noEditPoints="1" noAdjustHandles="1" noChangeArrowheads="1" noChangeShapeType="1" noTextEdit="1"/>
              </p:cNvSpPr>
              <p:nvPr/>
            </p:nvSpPr>
            <p:spPr>
              <a:xfrm>
                <a:off x="5399421" y="1156625"/>
                <a:ext cx="5407019" cy="1182949"/>
              </a:xfrm>
              <a:prstGeom prst="rect">
                <a:avLst/>
              </a:prstGeom>
              <a:blipFill>
                <a:blip r:embed="rId2"/>
                <a:stretch>
                  <a:fillRect t="-5051"/>
                </a:stretch>
              </a:blipFill>
            </p:spPr>
            <p:txBody>
              <a:bodyPr/>
              <a:lstStyle/>
              <a:p>
                <a:r>
                  <a:rPr lang="fr-FR">
                    <a:noFill/>
                  </a:rPr>
                  <a:t> </a:t>
                </a:r>
              </a:p>
            </p:txBody>
          </p:sp>
        </mc:Fallback>
      </mc:AlternateContent>
    </p:spTree>
    <p:extLst>
      <p:ext uri="{BB962C8B-B14F-4D97-AF65-F5344CB8AC3E}">
        <p14:creationId xmlns:p14="http://schemas.microsoft.com/office/powerpoint/2010/main" val="4038759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1EBD219-889D-44FB-8450-16C341BDC7AC}"/>
                  </a:ext>
                </a:extLst>
              </p:cNvPr>
              <p:cNvSpPr/>
              <p:nvPr/>
            </p:nvSpPr>
            <p:spPr>
              <a:xfrm>
                <a:off x="7120647" y="764630"/>
                <a:ext cx="4946929" cy="3032996"/>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marL="342900" indent="-342900" algn="ctr">
                  <a:buAutoNum type="arabicParenR"/>
                </a:pPr>
                <a:r>
                  <a:rPr lang="fr-FR" sz="1800" dirty="0">
                    <a:solidFill>
                      <a:schemeClr val="accent2"/>
                    </a:solidFill>
                    <a:effectLst/>
                    <a:cs typeface="Times New Roman" panose="02020603050405020304" pitchFamily="18" charset="0"/>
                  </a:rPr>
                  <a:t>        </a:t>
                </a:r>
                <a14:m>
                  <m:oMath xmlns:m="http://schemas.openxmlformats.org/officeDocument/2006/math">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b="0" i="1" smtClean="0">
                            <a:solidFill>
                              <a:schemeClr val="accent2"/>
                            </a:solidFill>
                            <a:latin typeface="Cambria Math" panose="02040503050406030204" pitchFamily="18" charset="0"/>
                            <a:cs typeface="Times New Roman" panose="02020603050405020304" pitchFamily="18" charset="0"/>
                          </a:rPr>
                          <m:t>𝐹</m:t>
                        </m:r>
                      </m:e>
                    </m:acc>
                    <m:r>
                      <a:rPr lang="fr-FR" i="1">
                        <a:solidFill>
                          <a:schemeClr val="accent2"/>
                        </a:solidFill>
                        <a:latin typeface="Cambria Math" panose="02040503050406030204" pitchFamily="18" charset="0"/>
                        <a:cs typeface="Times New Roman" panose="02020603050405020304" pitchFamily="18" charset="0"/>
                      </a:rPr>
                      <m:t>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𝑅</m:t>
                        </m:r>
                      </m:e>
                    </m:acc>
                    <m:r>
                      <a:rPr lang="fr-FR" sz="1800" b="0" i="1" smtClean="0">
                        <a:solidFill>
                          <a:schemeClr val="accent2"/>
                        </a:solidFill>
                        <a:effectLst/>
                        <a:latin typeface="Cambria Math" panose="02040503050406030204" pitchFamily="18" charset="0"/>
                        <a:cs typeface="Times New Roman" panose="02020603050405020304" pitchFamily="18" charset="0"/>
                      </a:rPr>
                      <m:t>        =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a14:m>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fr-FR" sz="1800" b="0" i="1" smtClean="0">
                          <a:solidFill>
                            <a:schemeClr val="tx1"/>
                          </a:solidFill>
                          <a:effectLst/>
                          <a:latin typeface="Cambria Math" panose="02040503050406030204" pitchFamily="18" charset="0"/>
                        </a:rPr>
                        <m:t>            </m:t>
                      </m:r>
                      <m:d>
                        <m:dPr>
                          <m:begChr m:val="|"/>
                          <m:endChr m:val="|"/>
                          <m:ctrlPr>
                            <a:rPr lang="fr-FR" sz="1800" i="1" smtClean="0">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i="1">
                              <a:solidFill>
                                <a:schemeClr val="tx1"/>
                              </a:solidFill>
                              <a:latin typeface="Cambria Math" panose="02040503050406030204" pitchFamily="18" charset="0"/>
                            </a:rPr>
                          </m:ctrlPr>
                        </m:dPr>
                        <m:e>
                          <m:eqArr>
                            <m:eqArrPr>
                              <m:ctrlPr>
                                <a:rPr lang="fr-FR" i="1">
                                  <a:solidFill>
                                    <a:schemeClr val="tx1"/>
                                  </a:solidFill>
                                  <a:latin typeface="Cambria Math" panose="02040503050406030204" pitchFamily="18" charset="0"/>
                                </a:rPr>
                              </m:ctrlPr>
                            </m:eqArrPr>
                            <m:e>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−100</m:t>
                              </m:r>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𝑁</m:t>
                              </m:r>
                            </m:e>
                            <m:e>
                              <m:r>
                                <a:rPr lang="fr-FR" i="1">
                                  <a:solidFill>
                                    <a:schemeClr val="tx1"/>
                                  </a:solidFill>
                                  <a:latin typeface="Cambria Math" panose="02040503050406030204" pitchFamily="18" charset="0"/>
                                  <a:ea typeface="Cambria Math" panose="02040503050406030204" pitchFamily="18" charset="0"/>
                                  <a:cs typeface="Cambria Math" panose="02040503050406030204" pitchFamily="18" charset="0"/>
                                </a:rPr>
                                <m:t>0</m:t>
                              </m:r>
                            </m:e>
                          </m:eqArr>
                        </m:e>
                      </m:d>
                      <m:r>
                        <a:rPr lang="fr-FR" i="1">
                          <a:solidFill>
                            <a:schemeClr val="tx1"/>
                          </a:solidFill>
                          <a:latin typeface="Cambria Math" panose="02040503050406030204" pitchFamily="18" charset="0"/>
                          <a:ea typeface="Cambria Math" panose="02040503050406030204" pitchFamily="18" charset="0"/>
                          <a:cs typeface="Cambria Math" panose="02040503050406030204" pitchFamily="18" charset="0"/>
                        </a:rPr>
                        <m:t>   </m:t>
                      </m:r>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e>
                              <m:sSub>
                                <m:sSubPr>
                                  <m:ctrlPr>
                                    <a:rPr lang="fr-FR" sz="1800" i="1">
                                      <a:solidFill>
                                        <a:schemeClr val="tx1"/>
                                      </a:solidFill>
                                      <a:effectLst/>
                                      <a:latin typeface="Cambria Math" panose="02040503050406030204" pitchFamily="18" charset="0"/>
                                    </a:rPr>
                                  </m:ctrlPr>
                                </m:sSub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sub>
                              </m:sSub>
                            </m:e>
                            <m:e>
                              <m:sSub>
                                <m:sSubPr>
                                  <m:ctrlP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𝑇</m:t>
                                  </m:r>
                                </m:e>
                                <m:sub>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𝑧</m:t>
                                  </m:r>
                                </m:sub>
                              </m:sSub>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fr-FR" dirty="0">
                  <a:solidFill>
                    <a:schemeClr val="tx1"/>
                  </a:solidFill>
                </a:endParaRPr>
              </a:p>
              <a:p>
                <a:pPr algn="ctr"/>
                <a:endParaRPr lang="fr-FR" dirty="0">
                  <a:solidFill>
                    <a:schemeClr val="tx1"/>
                  </a:solidFill>
                </a:endParaRPr>
              </a:p>
              <a:p>
                <a:pPr algn="ctr"/>
                <a:r>
                  <a:rPr lang="fr-FR" dirty="0">
                    <a:solidFill>
                      <a:schemeClr val="accent2"/>
                    </a:solidFill>
                  </a:rPr>
                  <a:t>On obtient 3 équations : </a:t>
                </a:r>
              </a:p>
              <a:p>
                <a:pPr algn="ctr"/>
                <a:r>
                  <a:rPr lang="fr-FR" dirty="0">
                    <a:solidFill>
                      <a:schemeClr val="accent2"/>
                    </a:solidFill>
                  </a:rPr>
                  <a:t>N = 0</a:t>
                </a:r>
              </a:p>
              <a:p>
                <a:pPr algn="ctr"/>
                <a:r>
                  <a:rPr lang="fr-FR" dirty="0">
                    <a:solidFill>
                      <a:schemeClr val="accent2"/>
                    </a:solidFill>
                  </a:rPr>
                  <a:t>Ty = 50N</a:t>
                </a:r>
              </a:p>
              <a:p>
                <a:pPr algn="ctr"/>
                <a:r>
                  <a:rPr lang="fr-FR" dirty="0">
                    <a:solidFill>
                      <a:schemeClr val="accent2"/>
                    </a:solidFill>
                  </a:rPr>
                  <a:t> </a:t>
                </a:r>
                <a:r>
                  <a:rPr lang="fr-FR" dirty="0" err="1">
                    <a:solidFill>
                      <a:schemeClr val="accent2"/>
                    </a:solidFill>
                  </a:rPr>
                  <a:t>Tz</a:t>
                </a:r>
                <a:r>
                  <a:rPr lang="fr-FR" dirty="0">
                    <a:solidFill>
                      <a:schemeClr val="accent2"/>
                    </a:solidFill>
                  </a:rPr>
                  <a:t> = 0</a:t>
                </a:r>
              </a:p>
            </p:txBody>
          </p:sp>
        </mc:Choice>
        <mc:Fallback xmlns="">
          <p:sp>
            <p:nvSpPr>
              <p:cNvPr id="15" name="Rectangle 14">
                <a:extLst>
                  <a:ext uri="{FF2B5EF4-FFF2-40B4-BE49-F238E27FC236}">
                    <a16:creationId xmlns:a16="http://schemas.microsoft.com/office/drawing/2014/main" id="{D1EBD219-889D-44FB-8450-16C341BDC7AC}"/>
                  </a:ext>
                </a:extLst>
              </p:cNvPr>
              <p:cNvSpPr>
                <a:spLocks noRot="1" noChangeAspect="1" noMove="1" noResize="1" noEditPoints="1" noAdjustHandles="1" noChangeArrowheads="1" noChangeShapeType="1" noTextEdit="1"/>
              </p:cNvSpPr>
              <p:nvPr/>
            </p:nvSpPr>
            <p:spPr>
              <a:xfrm>
                <a:off x="7120647" y="764630"/>
                <a:ext cx="4946929" cy="3032996"/>
              </a:xfrm>
              <a:prstGeom prst="rect">
                <a:avLst/>
              </a:prstGeom>
              <a:blipFill>
                <a:blip r:embed="rId2"/>
                <a:stretch>
                  <a:fillRect b="-996"/>
                </a:stretch>
              </a:blipFill>
            </p:spPr>
            <p:txBody>
              <a:bodyPr/>
              <a:lstStyle/>
              <a:p>
                <a:r>
                  <a:rPr lang="fr-FR">
                    <a:noFill/>
                  </a:rPr>
                  <a:t> </a:t>
                </a:r>
              </a:p>
            </p:txBody>
          </p:sp>
        </mc:Fallback>
      </mc:AlternateContent>
    </p:spTree>
    <p:extLst>
      <p:ext uri="{BB962C8B-B14F-4D97-AF65-F5344CB8AC3E}">
        <p14:creationId xmlns:p14="http://schemas.microsoft.com/office/powerpoint/2010/main" val="3223031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009C3-484A-4C35-8996-CFE1B05F8EED}"/>
              </a:ext>
            </a:extLst>
          </p:cNvPr>
          <p:cNvSpPr>
            <a:spLocks noGrp="1"/>
          </p:cNvSpPr>
          <p:nvPr>
            <p:ph type="title"/>
          </p:nvPr>
        </p:nvSpPr>
        <p:spPr>
          <a:xfrm>
            <a:off x="581192" y="702156"/>
            <a:ext cx="2729204" cy="4104106"/>
          </a:xfrm>
        </p:spPr>
        <p:txBody>
          <a:bodyPr/>
          <a:lstStyle/>
          <a:p>
            <a:r>
              <a:rPr lang="fr-FR" dirty="0"/>
              <a:t>Diagramme des efforts tranchants</a:t>
            </a:r>
          </a:p>
        </p:txBody>
      </p:sp>
      <p:sp>
        <p:nvSpPr>
          <p:cNvPr id="4" name="Espace réservé de la date 3">
            <a:extLst>
              <a:ext uri="{FF2B5EF4-FFF2-40B4-BE49-F238E27FC236}">
                <a16:creationId xmlns:a16="http://schemas.microsoft.com/office/drawing/2014/main" id="{5E646BAF-12F1-4347-9AB7-350CD5F96019}"/>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grpSp>
        <p:nvGrpSpPr>
          <p:cNvPr id="27" name="Groupe 26">
            <a:extLst>
              <a:ext uri="{FF2B5EF4-FFF2-40B4-BE49-F238E27FC236}">
                <a16:creationId xmlns:a16="http://schemas.microsoft.com/office/drawing/2014/main" id="{0D56928C-A9C1-4E8F-A454-6FFE57B85BDE}"/>
              </a:ext>
            </a:extLst>
          </p:cNvPr>
          <p:cNvGrpSpPr/>
          <p:nvPr/>
        </p:nvGrpSpPr>
        <p:grpSpPr>
          <a:xfrm>
            <a:off x="5127492" y="176376"/>
            <a:ext cx="6168281" cy="2919580"/>
            <a:chOff x="2295392" y="2491530"/>
            <a:chExt cx="6168281" cy="2919580"/>
          </a:xfrm>
        </p:grpSpPr>
        <p:grpSp>
          <p:nvGrpSpPr>
            <p:cNvPr id="7" name="Groupe 6">
              <a:extLst>
                <a:ext uri="{FF2B5EF4-FFF2-40B4-BE49-F238E27FC236}">
                  <a16:creationId xmlns:a16="http://schemas.microsoft.com/office/drawing/2014/main" id="{174E7B6D-E8F1-40E6-9C65-EFD57E6A51C6}"/>
                </a:ext>
              </a:extLst>
            </p:cNvPr>
            <p:cNvGrpSpPr/>
            <p:nvPr/>
          </p:nvGrpSpPr>
          <p:grpSpPr>
            <a:xfrm>
              <a:off x="7442796" y="4197371"/>
              <a:ext cx="327171" cy="364504"/>
              <a:chOff x="8321879" y="1296516"/>
              <a:chExt cx="654341" cy="813849"/>
            </a:xfrm>
          </p:grpSpPr>
          <p:sp>
            <p:nvSpPr>
              <p:cNvPr id="8" name="Triangle isocèle 7">
                <a:extLst>
                  <a:ext uri="{FF2B5EF4-FFF2-40B4-BE49-F238E27FC236}">
                    <a16:creationId xmlns:a16="http://schemas.microsoft.com/office/drawing/2014/main" id="{D7FF4514-594F-4883-8A1B-3626A68F51B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6F3D8C4-9D55-492B-BC29-074032A5A95B}"/>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9FE0DD30-7A15-4DC9-9429-F8A82317FDE6}"/>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96325A65-9A4D-4926-8E84-FCDE8EC0756E}"/>
                </a:ext>
              </a:extLst>
            </p:cNvPr>
            <p:cNvGrpSpPr/>
            <p:nvPr/>
          </p:nvGrpSpPr>
          <p:grpSpPr>
            <a:xfrm>
              <a:off x="2718031" y="4181916"/>
              <a:ext cx="327171" cy="364504"/>
              <a:chOff x="8321879" y="1296516"/>
              <a:chExt cx="654341" cy="813849"/>
            </a:xfrm>
          </p:grpSpPr>
          <p:sp>
            <p:nvSpPr>
              <p:cNvPr id="12" name="Triangle isocèle 11">
                <a:extLst>
                  <a:ext uri="{FF2B5EF4-FFF2-40B4-BE49-F238E27FC236}">
                    <a16:creationId xmlns:a16="http://schemas.microsoft.com/office/drawing/2014/main" id="{89E80D05-983F-46E7-9606-75EACFF4128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E3E78C7-8145-4568-BCB8-F433CF54FF16}"/>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8B24E36-A8A7-41CA-967C-6A99F67D04D2}"/>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Connecteur droit 14">
              <a:extLst>
                <a:ext uri="{FF2B5EF4-FFF2-40B4-BE49-F238E27FC236}">
                  <a16:creationId xmlns:a16="http://schemas.microsoft.com/office/drawing/2014/main" id="{1B6FA8E3-C77F-4FDC-BA89-08FBA5111A2E}"/>
                </a:ext>
              </a:extLst>
            </p:cNvPr>
            <p:cNvCxnSpPr>
              <a:cxnSpLocks/>
            </p:cNvCxnSpPr>
            <p:nvPr/>
          </p:nvCxnSpPr>
          <p:spPr>
            <a:xfrm>
              <a:off x="2541864" y="4186106"/>
              <a:ext cx="537447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ED93BA-1B4C-4BDB-81B9-B9B68DA10273}"/>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sp>
          <p:nvSpPr>
            <p:cNvPr id="17" name="ZoneTexte 16">
              <a:extLst>
                <a:ext uri="{FF2B5EF4-FFF2-40B4-BE49-F238E27FC236}">
                  <a16:creationId xmlns:a16="http://schemas.microsoft.com/office/drawing/2014/main" id="{6BDFDFD8-D59F-4853-BD1E-96471CB40000}"/>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8" name="ZoneTexte 17">
              <a:extLst>
                <a:ext uri="{FF2B5EF4-FFF2-40B4-BE49-F238E27FC236}">
                  <a16:creationId xmlns:a16="http://schemas.microsoft.com/office/drawing/2014/main" id="{1B4D1253-6AC7-425A-BBA1-60F2D0AE2D54}"/>
                </a:ext>
              </a:extLst>
            </p:cNvPr>
            <p:cNvSpPr txBox="1"/>
            <p:nvPr/>
          </p:nvSpPr>
          <p:spPr>
            <a:xfrm>
              <a:off x="7557662" y="4233467"/>
              <a:ext cx="906011" cy="369332"/>
            </a:xfrm>
            <a:prstGeom prst="rect">
              <a:avLst/>
            </a:prstGeom>
            <a:noFill/>
          </p:spPr>
          <p:txBody>
            <a:bodyPr wrap="square" rtlCol="0">
              <a:spAutoFit/>
            </a:bodyPr>
            <a:lstStyle/>
            <a:p>
              <a:r>
                <a:rPr lang="fr-FR" dirty="0"/>
                <a:t>C</a:t>
              </a:r>
            </a:p>
          </p:txBody>
        </p:sp>
        <p:cxnSp>
          <p:nvCxnSpPr>
            <p:cNvPr id="19" name="Connecteur droit avec flèche 18">
              <a:extLst>
                <a:ext uri="{FF2B5EF4-FFF2-40B4-BE49-F238E27FC236}">
                  <a16:creationId xmlns:a16="http://schemas.microsoft.com/office/drawing/2014/main" id="{A6A2208D-1D8B-4B80-835F-27CDCAA15217}"/>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EC993497-2013-40CC-A38A-7E814F831BD4}"/>
                </a:ext>
              </a:extLst>
            </p:cNvPr>
            <p:cNvCxnSpPr/>
            <p:nvPr/>
          </p:nvCxnSpPr>
          <p:spPr>
            <a:xfrm flipV="1">
              <a:off x="7605951" y="4172204"/>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3E0AC0F-F277-42BE-851F-27FF05EEAE26}"/>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7062FC7-9E86-4A63-BD26-431FD52F0871}"/>
                </a:ext>
              </a:extLst>
            </p:cNvPr>
            <p:cNvCxnSpPr>
              <a:cxnSpLocks/>
            </p:cNvCxnSpPr>
            <p:nvPr/>
          </p:nvCxnSpPr>
          <p:spPr>
            <a:xfrm flipV="1">
              <a:off x="2885813" y="4822288"/>
              <a:ext cx="472013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AD3B82D4-8427-475C-9451-19D387B82A15}"/>
                </a:ext>
              </a:extLst>
            </p:cNvPr>
            <p:cNvSpPr txBox="1"/>
            <p:nvPr/>
          </p:nvSpPr>
          <p:spPr>
            <a:xfrm>
              <a:off x="4910035" y="4466921"/>
              <a:ext cx="1256630" cy="369332"/>
            </a:xfrm>
            <a:prstGeom prst="rect">
              <a:avLst/>
            </a:prstGeom>
            <a:noFill/>
          </p:spPr>
          <p:txBody>
            <a:bodyPr wrap="square" rtlCol="0">
              <a:spAutoFit/>
            </a:bodyPr>
            <a:lstStyle/>
            <a:p>
              <a:r>
                <a:rPr lang="fr-FR" dirty="0"/>
                <a:t>0,5 m</a:t>
              </a:r>
            </a:p>
          </p:txBody>
        </p:sp>
        <p:sp>
          <p:nvSpPr>
            <p:cNvPr id="24" name="ZoneTexte 23">
              <a:extLst>
                <a:ext uri="{FF2B5EF4-FFF2-40B4-BE49-F238E27FC236}">
                  <a16:creationId xmlns:a16="http://schemas.microsoft.com/office/drawing/2014/main" id="{CB5EA45D-C183-48F9-92E0-B520A38A815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25" name="ZoneTexte 24">
              <a:extLst>
                <a:ext uri="{FF2B5EF4-FFF2-40B4-BE49-F238E27FC236}">
                  <a16:creationId xmlns:a16="http://schemas.microsoft.com/office/drawing/2014/main" id="{A03DAE89-7634-4B0C-BDD9-1136B3BB4E16}"/>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26" name="ZoneTexte 25">
              <a:extLst>
                <a:ext uri="{FF2B5EF4-FFF2-40B4-BE49-F238E27FC236}">
                  <a16:creationId xmlns:a16="http://schemas.microsoft.com/office/drawing/2014/main" id="{15C27835-BD14-4EF1-A3AC-14DFAD6CBF4D}"/>
                </a:ext>
              </a:extLst>
            </p:cNvPr>
            <p:cNvSpPr txBox="1"/>
            <p:nvPr/>
          </p:nvSpPr>
          <p:spPr>
            <a:xfrm>
              <a:off x="7207043" y="5041778"/>
              <a:ext cx="1256630" cy="369332"/>
            </a:xfrm>
            <a:prstGeom prst="rect">
              <a:avLst/>
            </a:prstGeom>
            <a:noFill/>
          </p:spPr>
          <p:txBody>
            <a:bodyPr wrap="square" rtlCol="0">
              <a:spAutoFit/>
            </a:bodyPr>
            <a:lstStyle/>
            <a:p>
              <a:r>
                <a:rPr lang="fr-FR" dirty="0"/>
                <a:t>F = 50 N</a:t>
              </a:r>
            </a:p>
          </p:txBody>
        </p:sp>
      </p:grpSp>
      <p:cxnSp>
        <p:nvCxnSpPr>
          <p:cNvPr id="29" name="Connecteur droit 28">
            <a:extLst>
              <a:ext uri="{FF2B5EF4-FFF2-40B4-BE49-F238E27FC236}">
                <a16:creationId xmlns:a16="http://schemas.microsoft.com/office/drawing/2014/main" id="{3AD440F0-7F5F-44D1-9C81-4FA418C90286}"/>
              </a:ext>
            </a:extLst>
          </p:cNvPr>
          <p:cNvCxnSpPr>
            <a:stCxn id="12" idx="0"/>
          </p:cNvCxnSpPr>
          <p:nvPr/>
        </p:nvCxnSpPr>
        <p:spPr>
          <a:xfrm flipH="1">
            <a:off x="571371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5050D02-CCE6-431D-BA55-DD7AE39B74D1}"/>
              </a:ext>
            </a:extLst>
          </p:cNvPr>
          <p:cNvCxnSpPr/>
          <p:nvPr/>
        </p:nvCxnSpPr>
        <p:spPr>
          <a:xfrm flipH="1">
            <a:off x="7981090" y="1878684"/>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2A1C317-5FA3-452C-92CC-220F06C3DD7C}"/>
              </a:ext>
            </a:extLst>
          </p:cNvPr>
          <p:cNvCxnSpPr/>
          <p:nvPr/>
        </p:nvCxnSpPr>
        <p:spPr>
          <a:xfrm flipH="1">
            <a:off x="1042805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F402CD3-4B1F-44B8-899A-995CF79F181E}"/>
              </a:ext>
            </a:extLst>
          </p:cNvPr>
          <p:cNvCxnSpPr/>
          <p:nvPr/>
        </p:nvCxnSpPr>
        <p:spPr>
          <a:xfrm>
            <a:off x="5478111" y="3803515"/>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4" name="Connecteur droit avec flèche 33">
            <a:extLst>
              <a:ext uri="{FF2B5EF4-FFF2-40B4-BE49-F238E27FC236}">
                <a16:creationId xmlns:a16="http://schemas.microsoft.com/office/drawing/2014/main" id="{629E623E-3881-4A4D-A06E-359596D6E2AC}"/>
              </a:ext>
            </a:extLst>
          </p:cNvPr>
          <p:cNvCxnSpPr/>
          <p:nvPr/>
        </p:nvCxnSpPr>
        <p:spPr>
          <a:xfrm>
            <a:off x="5472111" y="4899500"/>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D6D2C553-3772-4908-97E5-0587876BBAF1}"/>
              </a:ext>
            </a:extLst>
          </p:cNvPr>
          <p:cNvCxnSpPr/>
          <p:nvPr/>
        </p:nvCxnSpPr>
        <p:spPr>
          <a:xfrm>
            <a:off x="5449688" y="5959819"/>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7" name="ZoneTexte 36">
            <a:extLst>
              <a:ext uri="{FF2B5EF4-FFF2-40B4-BE49-F238E27FC236}">
                <a16:creationId xmlns:a16="http://schemas.microsoft.com/office/drawing/2014/main" id="{A243C118-5BDE-434B-8A60-6ED610B93FF8}"/>
              </a:ext>
            </a:extLst>
          </p:cNvPr>
          <p:cNvSpPr txBox="1"/>
          <p:nvPr/>
        </p:nvSpPr>
        <p:spPr>
          <a:xfrm>
            <a:off x="5381500" y="3429988"/>
            <a:ext cx="1256630" cy="369332"/>
          </a:xfrm>
          <a:prstGeom prst="rect">
            <a:avLst/>
          </a:prstGeom>
          <a:noFill/>
        </p:spPr>
        <p:txBody>
          <a:bodyPr wrap="square" rtlCol="0">
            <a:spAutoFit/>
          </a:bodyPr>
          <a:lstStyle/>
          <a:p>
            <a:r>
              <a:rPr lang="fr-FR" dirty="0"/>
              <a:t>N</a:t>
            </a:r>
          </a:p>
        </p:txBody>
      </p:sp>
      <p:cxnSp>
        <p:nvCxnSpPr>
          <p:cNvPr id="38" name="Connecteur droit avec flèche 37">
            <a:extLst>
              <a:ext uri="{FF2B5EF4-FFF2-40B4-BE49-F238E27FC236}">
                <a16:creationId xmlns:a16="http://schemas.microsoft.com/office/drawing/2014/main" id="{561A9177-4C68-4ECF-BF0D-634F3120B4A4}"/>
              </a:ext>
            </a:extLst>
          </p:cNvPr>
          <p:cNvCxnSpPr>
            <a:cxnSpLocks/>
          </p:cNvCxnSpPr>
          <p:nvPr/>
        </p:nvCxnSpPr>
        <p:spPr>
          <a:xfrm flipV="1">
            <a:off x="5713716" y="3382347"/>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0" name="Connecteur droit avec flèche 39">
            <a:extLst>
              <a:ext uri="{FF2B5EF4-FFF2-40B4-BE49-F238E27FC236}">
                <a16:creationId xmlns:a16="http://schemas.microsoft.com/office/drawing/2014/main" id="{CF7003E2-79A7-49B4-96C9-649AF847577D}"/>
              </a:ext>
            </a:extLst>
          </p:cNvPr>
          <p:cNvCxnSpPr>
            <a:cxnSpLocks/>
          </p:cNvCxnSpPr>
          <p:nvPr/>
        </p:nvCxnSpPr>
        <p:spPr>
          <a:xfrm flipV="1">
            <a:off x="5713716" y="4479128"/>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1" name="Connecteur droit avec flèche 40">
            <a:extLst>
              <a:ext uri="{FF2B5EF4-FFF2-40B4-BE49-F238E27FC236}">
                <a16:creationId xmlns:a16="http://schemas.microsoft.com/office/drawing/2014/main" id="{53573DCF-23FA-4AEB-A302-84375D1A3693}"/>
              </a:ext>
            </a:extLst>
          </p:cNvPr>
          <p:cNvCxnSpPr>
            <a:cxnSpLocks/>
          </p:cNvCxnSpPr>
          <p:nvPr/>
        </p:nvCxnSpPr>
        <p:spPr>
          <a:xfrm flipV="1">
            <a:off x="5713716" y="5538644"/>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ZoneTexte 42">
            <a:extLst>
              <a:ext uri="{FF2B5EF4-FFF2-40B4-BE49-F238E27FC236}">
                <a16:creationId xmlns:a16="http://schemas.microsoft.com/office/drawing/2014/main" id="{4C0086DA-49F5-45DE-B439-BE510DF6E49F}"/>
              </a:ext>
            </a:extLst>
          </p:cNvPr>
          <p:cNvSpPr txBox="1"/>
          <p:nvPr/>
        </p:nvSpPr>
        <p:spPr>
          <a:xfrm>
            <a:off x="5338460" y="4498054"/>
            <a:ext cx="1256630" cy="369332"/>
          </a:xfrm>
          <a:prstGeom prst="rect">
            <a:avLst/>
          </a:prstGeom>
          <a:noFill/>
        </p:spPr>
        <p:txBody>
          <a:bodyPr wrap="square" rtlCol="0">
            <a:spAutoFit/>
          </a:bodyPr>
          <a:lstStyle/>
          <a:p>
            <a:r>
              <a:rPr lang="fr-FR" dirty="0"/>
              <a:t>Ty</a:t>
            </a:r>
          </a:p>
        </p:txBody>
      </p:sp>
      <p:sp>
        <p:nvSpPr>
          <p:cNvPr id="45" name="ZoneTexte 44">
            <a:extLst>
              <a:ext uri="{FF2B5EF4-FFF2-40B4-BE49-F238E27FC236}">
                <a16:creationId xmlns:a16="http://schemas.microsoft.com/office/drawing/2014/main" id="{4B02D16D-F4E5-4607-84B2-139C34EA9C47}"/>
              </a:ext>
            </a:extLst>
          </p:cNvPr>
          <p:cNvSpPr txBox="1"/>
          <p:nvPr/>
        </p:nvSpPr>
        <p:spPr>
          <a:xfrm>
            <a:off x="5373964" y="5562294"/>
            <a:ext cx="1256630" cy="369332"/>
          </a:xfrm>
          <a:prstGeom prst="rect">
            <a:avLst/>
          </a:prstGeom>
          <a:noFill/>
        </p:spPr>
        <p:txBody>
          <a:bodyPr wrap="square" rtlCol="0">
            <a:spAutoFit/>
          </a:bodyPr>
          <a:lstStyle/>
          <a:p>
            <a:r>
              <a:rPr lang="fr-FR" dirty="0"/>
              <a:t>Ty</a:t>
            </a:r>
          </a:p>
        </p:txBody>
      </p:sp>
      <p:cxnSp>
        <p:nvCxnSpPr>
          <p:cNvPr id="47" name="Connecteur droit 46">
            <a:extLst>
              <a:ext uri="{FF2B5EF4-FFF2-40B4-BE49-F238E27FC236}">
                <a16:creationId xmlns:a16="http://schemas.microsoft.com/office/drawing/2014/main" id="{45BE9A0A-9CB1-4093-9629-BCC55774B029}"/>
              </a:ext>
            </a:extLst>
          </p:cNvPr>
          <p:cNvCxnSpPr>
            <a:cxnSpLocks/>
          </p:cNvCxnSpPr>
          <p:nvPr/>
        </p:nvCxnSpPr>
        <p:spPr>
          <a:xfrm>
            <a:off x="5713716" y="3799320"/>
            <a:ext cx="47370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0D839EED-2879-42EB-B31A-D99E0D917200}"/>
              </a:ext>
            </a:extLst>
          </p:cNvPr>
          <p:cNvCxnSpPr>
            <a:cxnSpLocks/>
          </p:cNvCxnSpPr>
          <p:nvPr/>
        </p:nvCxnSpPr>
        <p:spPr>
          <a:xfrm>
            <a:off x="5713716" y="5962109"/>
            <a:ext cx="47370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CBA6653A-A246-4E50-902C-29F395C09B14}"/>
              </a:ext>
            </a:extLst>
          </p:cNvPr>
          <p:cNvSpPr/>
          <p:nvPr/>
        </p:nvSpPr>
        <p:spPr>
          <a:xfrm>
            <a:off x="5723445" y="4909228"/>
            <a:ext cx="2257646" cy="369304"/>
          </a:xfrm>
          <a:prstGeom prst="rect">
            <a:avLst/>
          </a:prstGeom>
          <a:pattFill prst="ltVert">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extLst>
              <a:ext uri="{FF2B5EF4-FFF2-40B4-BE49-F238E27FC236}">
                <a16:creationId xmlns:a16="http://schemas.microsoft.com/office/drawing/2014/main" id="{41B9361D-1E77-4D16-A9F8-7CF7CABA536C}"/>
              </a:ext>
            </a:extLst>
          </p:cNvPr>
          <p:cNvSpPr txBox="1"/>
          <p:nvPr/>
        </p:nvSpPr>
        <p:spPr>
          <a:xfrm>
            <a:off x="5127492" y="5086420"/>
            <a:ext cx="1256630" cy="369332"/>
          </a:xfrm>
          <a:prstGeom prst="rect">
            <a:avLst/>
          </a:prstGeom>
          <a:noFill/>
        </p:spPr>
        <p:txBody>
          <a:bodyPr wrap="square" rtlCol="0">
            <a:spAutoFit/>
          </a:bodyPr>
          <a:lstStyle/>
          <a:p>
            <a:r>
              <a:rPr lang="fr-FR" dirty="0"/>
              <a:t>-50N</a:t>
            </a:r>
          </a:p>
        </p:txBody>
      </p:sp>
      <p:sp>
        <p:nvSpPr>
          <p:cNvPr id="3" name="Rectangle 2">
            <a:extLst>
              <a:ext uri="{FF2B5EF4-FFF2-40B4-BE49-F238E27FC236}">
                <a16:creationId xmlns:a16="http://schemas.microsoft.com/office/drawing/2014/main" id="{54AD5AC0-5799-4E80-8F5E-F8CD9C086C90}"/>
              </a:ext>
            </a:extLst>
          </p:cNvPr>
          <p:cNvSpPr/>
          <p:nvPr/>
        </p:nvSpPr>
        <p:spPr>
          <a:xfrm>
            <a:off x="7987218" y="4538477"/>
            <a:ext cx="2440837" cy="369304"/>
          </a:xfrm>
          <a:prstGeom prst="rect">
            <a:avLst/>
          </a:prstGeom>
          <a:pattFill prst="ltVert">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5FB28C43-4514-44E2-8CA8-3578EF4EF18A}"/>
              </a:ext>
            </a:extLst>
          </p:cNvPr>
          <p:cNvSpPr txBox="1"/>
          <p:nvPr/>
        </p:nvSpPr>
        <p:spPr>
          <a:xfrm>
            <a:off x="5150802" y="4245235"/>
            <a:ext cx="1256630" cy="369332"/>
          </a:xfrm>
          <a:prstGeom prst="rect">
            <a:avLst/>
          </a:prstGeom>
          <a:noFill/>
        </p:spPr>
        <p:txBody>
          <a:bodyPr wrap="square" rtlCol="0">
            <a:spAutoFit/>
          </a:bodyPr>
          <a:lstStyle/>
          <a:p>
            <a:r>
              <a:rPr lang="fr-FR" dirty="0"/>
              <a:t>50N</a:t>
            </a:r>
          </a:p>
        </p:txBody>
      </p:sp>
      <p:cxnSp>
        <p:nvCxnSpPr>
          <p:cNvPr id="50" name="Connecteur droit 49">
            <a:extLst>
              <a:ext uri="{FF2B5EF4-FFF2-40B4-BE49-F238E27FC236}">
                <a16:creationId xmlns:a16="http://schemas.microsoft.com/office/drawing/2014/main" id="{4D91D7F2-5564-4B37-8DD5-AF45761DA439}"/>
              </a:ext>
            </a:extLst>
          </p:cNvPr>
          <p:cNvCxnSpPr/>
          <p:nvPr/>
        </p:nvCxnSpPr>
        <p:spPr>
          <a:xfrm flipH="1">
            <a:off x="5738883" y="4531062"/>
            <a:ext cx="2267792" cy="119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18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AE657F2-4EF1-41F2-A7FD-80F983B648E7}"/>
                  </a:ext>
                </a:extLst>
              </p:cNvPr>
              <p:cNvSpPr/>
              <p:nvPr/>
            </p:nvSpPr>
            <p:spPr>
              <a:xfrm>
                <a:off x="5327985" y="340473"/>
                <a:ext cx="6767052" cy="2407843"/>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solidFill>
                  </a:rPr>
                  <a:t>On décompose les torseurs : </a:t>
                </a:r>
              </a:p>
              <a:p>
                <a:pPr algn="ctr"/>
                <a:r>
                  <a:rPr lang="fr-FR" dirty="0">
                    <a:solidFill>
                      <a:schemeClr val="accent2"/>
                    </a:solidFill>
                    <a:cs typeface="Times New Roman" panose="02020603050405020304" pitchFamily="18" charset="0"/>
                  </a:rPr>
                  <a:t>2)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𝐴</m:t>
                        </m:r>
                      </m:e>
                    </m:acc>
                  </m:oMath>
                </a14:m>
                <a:r>
                  <a:rPr lang="fr-FR" i="1" dirty="0">
                    <a:solidFill>
                      <a:schemeClr val="accent2"/>
                    </a:solidFill>
                    <a:latin typeface="Cambria Math" panose="02040503050406030204" pitchFamily="18" charset="0"/>
                    <a:cs typeface="Times New Roman" panose="02020603050405020304" pitchFamily="18" charset="0"/>
                  </a:rPr>
                  <a:t> +</a:t>
                </a:r>
                <a:r>
                  <a:rPr lang="fr-FR" dirty="0">
                    <a:solidFill>
                      <a:schemeClr val="accent2"/>
                    </a:solidFill>
                    <a:cs typeface="Times New Roman" panose="02020603050405020304" pitchFamily="18" charset="0"/>
                  </a:rPr>
                  <a:t>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b="0" i="1" smtClean="0">
                            <a:solidFill>
                              <a:schemeClr val="accent2"/>
                            </a:solidFill>
                            <a:latin typeface="Cambria Math" panose="02040503050406030204" pitchFamily="18" charset="0"/>
                            <a:cs typeface="Times New Roman" panose="02020603050405020304" pitchFamily="18" charset="0"/>
                          </a:rPr>
                          <m:t>𝐹</m:t>
                        </m:r>
                      </m:e>
                    </m:acc>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oMath>
                </a14:m>
                <a:r>
                  <a:rPr lang="fr-FR" i="1" dirty="0">
                    <a:solidFill>
                      <a:schemeClr val="accent2"/>
                    </a:solidFill>
                    <a:latin typeface="Cambria Math" panose="02040503050406030204" pitchFamily="18" charset="0"/>
                    <a:cs typeface="Times New Roman" panose="02020603050405020304" pitchFamily="18" charset="0"/>
                  </a:rPr>
                  <a:t> = </a:t>
                </a:r>
                <a14:m>
                  <m:oMath xmlns:m="http://schemas.openxmlformats.org/officeDocument/2006/math">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0</m:t>
                        </m:r>
                      </m:e>
                    </m:acc>
                  </m:oMath>
                </a14:m>
                <a:endParaRPr lang="fr-FR" i="1" dirty="0">
                  <a:solidFill>
                    <a:schemeClr val="accent2"/>
                  </a:solidFill>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𝐺𝐴</m:t>
                          </m:r>
                        </m:e>
                      </m:acc>
                      <m:r>
                        <a:rPr lang="fr-FR" sz="1800" b="0" i="1" smtClean="0">
                          <a:solidFill>
                            <a:schemeClr val="accent2"/>
                          </a:solidFill>
                          <a:effectLst/>
                          <a:latin typeface="Cambria Math" panose="02040503050406030204" pitchFamily="18" charset="0"/>
                          <a:cs typeface="Times New Roman" panose="02020603050405020304" pitchFamily="18" charset="0"/>
                        </a:rPr>
                        <m:t> ⋀ </m:t>
                      </m:r>
                      <m:acc>
                        <m:accPr>
                          <m:chr m:val="⃗"/>
                          <m:ctrlPr>
                            <a:rPr lang="fr-FR" sz="180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𝐴</m:t>
                          </m:r>
                        </m:e>
                      </m:acc>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𝐺</m:t>
                          </m:r>
                          <m:r>
                            <a:rPr lang="fr-FR" b="0" i="1" smtClean="0">
                              <a:solidFill>
                                <a:schemeClr val="accent2"/>
                              </a:solidFill>
                              <a:latin typeface="Cambria Math" panose="02040503050406030204" pitchFamily="18" charset="0"/>
                              <a:cs typeface="Times New Roman" panose="02020603050405020304" pitchFamily="18" charset="0"/>
                            </a:rPr>
                            <m:t>𝐵</m:t>
                          </m:r>
                        </m:e>
                      </m:acc>
                      <m:r>
                        <a:rPr lang="fr-FR" i="1">
                          <a:solidFill>
                            <a:schemeClr val="accent2"/>
                          </a:solidFill>
                          <a:latin typeface="Cambria Math" panose="02040503050406030204" pitchFamily="18" charset="0"/>
                          <a:cs typeface="Times New Roman" panose="02020603050405020304" pitchFamily="18" charset="0"/>
                        </a:rPr>
                        <m:t> ⋀ </m:t>
                      </m:r>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b="0" i="1" smtClean="0">
                              <a:solidFill>
                                <a:schemeClr val="accent2"/>
                              </a:solidFill>
                              <a:latin typeface="Cambria Math" panose="02040503050406030204" pitchFamily="18" charset="0"/>
                              <a:cs typeface="Times New Roman" panose="02020603050405020304" pitchFamily="18" charset="0"/>
                            </a:rPr>
                            <m:t>𝐹</m:t>
                          </m:r>
                        </m:e>
                      </m:acc>
                      <m:r>
                        <a:rPr lang="fr-FR" i="1">
                          <a:solidFill>
                            <a:schemeClr val="accent2"/>
                          </a:solidFill>
                          <a:latin typeface="Cambria Math" panose="02040503050406030204" pitchFamily="18" charset="0"/>
                          <a:cs typeface="Times New Roman" panose="02020603050405020304" pitchFamily="18" charset="0"/>
                        </a:rPr>
                        <m:t> </m:t>
                      </m:r>
                      <m:r>
                        <a:rPr lang="fr-FR" b="0" i="1" smtClean="0">
                          <a:solidFill>
                            <a:schemeClr val="accent2"/>
                          </a:solidFill>
                          <a:latin typeface="Cambria Math" panose="02040503050406030204" pitchFamily="18" charset="0"/>
                          <a:cs typeface="Times New Roman" panose="02020603050405020304" pitchFamily="18" charset="0"/>
                        </a:rPr>
                        <m:t>         </m:t>
                      </m:r>
                      <m:r>
                        <a:rPr lang="fr-FR" i="1">
                          <a:solidFill>
                            <a:schemeClr val="accent2"/>
                          </a:solidFill>
                          <a:latin typeface="Cambria Math" panose="02040503050406030204" pitchFamily="18" charset="0"/>
                          <a:cs typeface="Times New Roman" panose="02020603050405020304" pitchFamily="18" charset="0"/>
                        </a:rPr>
                        <m:t>      +</m:t>
                      </m:r>
                      <m:sSub>
                        <m:sSubPr>
                          <m:ctrlPr>
                            <a:rPr lang="fr-FR" i="1">
                              <a:solidFill>
                                <a:schemeClr val="accent2"/>
                              </a:solidFill>
                              <a:latin typeface="Cambria Math" panose="02040503050406030204" pitchFamily="18" charset="0"/>
                              <a:cs typeface="Times New Roman" panose="02020603050405020304" pitchFamily="18" charset="0"/>
                            </a:rPr>
                          </m:ctrlPr>
                        </m:sSubPr>
                        <m:e>
                          <m:acc>
                            <m:accPr>
                              <m:chr m:val="⃗"/>
                              <m:ctrlPr>
                                <a:rPr lang="fr-FR" i="1">
                                  <a:solidFill>
                                    <a:schemeClr val="accent2"/>
                                  </a:solidFill>
                                  <a:latin typeface="Cambria Math" panose="02040503050406030204" pitchFamily="18" charset="0"/>
                                  <a:cs typeface="Times New Roman" panose="02020603050405020304" pitchFamily="18" charset="0"/>
                                </a:rPr>
                              </m:ctrlPr>
                            </m:accPr>
                            <m:e>
                              <m:r>
                                <a:rPr lang="fr-FR" i="1">
                                  <a:solidFill>
                                    <a:schemeClr val="accent2"/>
                                  </a:solidFill>
                                  <a:latin typeface="Cambria Math" panose="02040503050406030204" pitchFamily="18" charset="0"/>
                                  <a:cs typeface="Times New Roman" panose="02020603050405020304" pitchFamily="18" charset="0"/>
                                </a:rPr>
                                <m:t>𝑀</m:t>
                              </m:r>
                            </m:e>
                          </m:acc>
                        </m:e>
                        <m:sub>
                          <m:r>
                            <a:rPr lang="fr-FR" i="1">
                              <a:solidFill>
                                <a:schemeClr val="accent2"/>
                              </a:solidFill>
                              <a:latin typeface="Cambria Math" panose="02040503050406030204" pitchFamily="18" charset="0"/>
                              <a:cs typeface="Times New Roman" panose="02020603050405020304" pitchFamily="18" charset="0"/>
                            </a:rPr>
                            <m:t>𝐺</m:t>
                          </m:r>
                        </m:sub>
                      </m:sSub>
                      <m:r>
                        <a:rPr lang="fr-FR" sz="1800" b="0" i="1" smtClean="0">
                          <a:solidFill>
                            <a:schemeClr val="accent2"/>
                          </a:solidFill>
                          <a:effectLst/>
                          <a:latin typeface="Cambria Math" panose="02040503050406030204" pitchFamily="18" charset="0"/>
                          <a:cs typeface="Times New Roman" panose="02020603050405020304" pitchFamily="18" charset="0"/>
                        </a:rPr>
                        <m:t>=        </m:t>
                      </m:r>
                      <m:acc>
                        <m:accPr>
                          <m:chr m:val="⃗"/>
                          <m:ctrlPr>
                            <a:rPr lang="fr-FR" sz="1800" b="0" i="1" smtClean="0">
                              <a:solidFill>
                                <a:schemeClr val="accent2"/>
                              </a:solidFill>
                              <a:effectLst/>
                              <a:latin typeface="Cambria Math" panose="02040503050406030204" pitchFamily="18" charset="0"/>
                              <a:cs typeface="Times New Roman" panose="02020603050405020304" pitchFamily="18" charset="0"/>
                            </a:rPr>
                          </m:ctrlPr>
                        </m:accPr>
                        <m:e>
                          <m:r>
                            <a:rPr lang="fr-FR" sz="1800" b="0" i="1" smtClean="0">
                              <a:solidFill>
                                <a:schemeClr val="accent2"/>
                              </a:solidFill>
                              <a:effectLst/>
                              <a:latin typeface="Cambria Math" panose="02040503050406030204" pitchFamily="18" charset="0"/>
                              <a:cs typeface="Times New Roman" panose="02020603050405020304" pitchFamily="18" charset="0"/>
                            </a:rPr>
                            <m:t>0</m:t>
                          </m:r>
                        </m:e>
                      </m:acc>
                    </m:oMath>
                  </m:oMathPara>
                </a14:m>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fr-FR" i="1">
                              <a:solidFill>
                                <a:schemeClr val="tx1"/>
                              </a:solidFill>
                              <a:latin typeface="Cambria Math" panose="02040503050406030204" pitchFamily="18" charset="0"/>
                            </a:rPr>
                          </m:ctrlPr>
                        </m:dPr>
                        <m:e>
                          <m:eqArr>
                            <m:eqArrPr>
                              <m:ctrlPr>
                                <a:rPr lang="fr-FR" i="1">
                                  <a:solidFill>
                                    <a:schemeClr val="tx1"/>
                                  </a:solidFill>
                                  <a:latin typeface="Cambria Math" panose="02040503050406030204" pitchFamily="18" charset="0"/>
                                </a:rPr>
                              </m:ctrlPr>
                            </m:eqArrPr>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i="1">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𝐺</m:t>
                                      </m:r>
                                      <m:r>
                                        <a:rPr lang="fr-FR" i="1">
                                          <a:solidFill>
                                            <a:schemeClr val="tx1"/>
                                          </a:solidFill>
                                          <a:latin typeface="Cambria Math" panose="02040503050406030204" pitchFamily="18" charset="0"/>
                                        </a:rPr>
                                        <m:t>𝐴</m:t>
                                      </m:r>
                                    </m:e>
                                  </m:acc>
                                </m:e>
                              </m:d>
                              <m:r>
                                <a:rPr lang="fr-FR" i="1">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 </m:t>
                              </m:r>
                              <m:d>
                                <m:dPr>
                                  <m:begChr m:val="‖"/>
                                  <m:endChr m:val="‖"/>
                                  <m:ctrlPr>
                                    <a:rPr lang="fr-FR" b="0" i="1" smtClean="0">
                                      <a:solidFill>
                                        <a:schemeClr val="tx1"/>
                                      </a:solidFill>
                                      <a:latin typeface="Cambria Math" panose="02040503050406030204" pitchFamily="18" charset="0"/>
                                    </a:rPr>
                                  </m:ctrlPr>
                                </m:dPr>
                                <m:e>
                                  <m:acc>
                                    <m:accPr>
                                      <m:chr m:val="⃗"/>
                                      <m:ctrlPr>
                                        <a:rPr lang="fr-FR" b="0" i="1" smtClean="0">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𝐴</m:t>
                                      </m:r>
                                    </m:e>
                                  </m:acc>
                                </m:e>
                              </m:d>
                              <m:r>
                                <a:rPr lang="fr-FR" b="0" i="1" smtClean="0">
                                  <a:solidFill>
                                    <a:schemeClr val="tx1"/>
                                  </a:solidFill>
                                  <a:latin typeface="Cambria Math" panose="02040503050406030204" pitchFamily="18" charset="0"/>
                                </a:rPr>
                                <m:t>.</m:t>
                              </m:r>
                              <m:r>
                                <m:rPr>
                                  <m:sty m:val="p"/>
                                </m:rPr>
                                <a:rPr lang="fr-FR" b="0" i="0" smtClean="0">
                                  <a:solidFill>
                                    <a:schemeClr val="tx1"/>
                                  </a:solidFill>
                                  <a:latin typeface="Cambria Math" panose="02040503050406030204" pitchFamily="18" charset="0"/>
                                </a:rPr>
                                <m:t>sin</m:t>
                              </m:r>
                              <m:r>
                                <a:rPr lang="fr-FR" b="0" i="1" smtClean="0">
                                  <a:solidFill>
                                    <a:schemeClr val="tx1"/>
                                  </a:solidFill>
                                  <a:latin typeface="Cambria Math" panose="02040503050406030204" pitchFamily="18" charset="0"/>
                                </a:rPr>
                                <m:t>⁡(</m:t>
                              </m:r>
                              <m:r>
                                <m:rPr>
                                  <m:sty m:val="p"/>
                                </m:rPr>
                                <a:rPr lang="el-GR" b="0" i="1" smtClean="0">
                                  <a:solidFill>
                                    <a:schemeClr val="tx1"/>
                                  </a:solidFill>
                                  <a:latin typeface="Cambria Math" panose="02040503050406030204" pitchFamily="18" charset="0"/>
                                </a:rPr>
                                <m:t>θ</m:t>
                              </m:r>
                              <m:r>
                                <a:rPr lang="fr-FR" b="0" i="1" smtClean="0">
                                  <a:solidFill>
                                    <a:schemeClr val="tx1"/>
                                  </a:solidFill>
                                  <a:latin typeface="Cambria Math" panose="02040503050406030204" pitchFamily="18" charset="0"/>
                                </a:rPr>
                                <m:t>)</m:t>
                              </m:r>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i="1">
                              <a:solidFill>
                                <a:schemeClr val="tx1"/>
                              </a:solidFill>
                              <a:latin typeface="Cambria Math" panose="02040503050406030204" pitchFamily="18" charset="0"/>
                            </a:rPr>
                          </m:ctrlPr>
                        </m:dPr>
                        <m:e>
                          <m:eqArr>
                            <m:eqArrPr>
                              <m:ctrlPr>
                                <a:rPr lang="fr-FR" i="1">
                                  <a:solidFill>
                                    <a:schemeClr val="tx1"/>
                                  </a:solidFill>
                                  <a:latin typeface="Cambria Math" panose="02040503050406030204" pitchFamily="18" charset="0"/>
                                </a:rPr>
                              </m:ctrlPr>
                            </m:eqArrPr>
                            <m:e>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e>
                              <m:d>
                                <m:dPr>
                                  <m:begChr m:val="‖"/>
                                  <m:endChr m:val="‖"/>
                                  <m:ctrlPr>
                                    <a:rPr lang="fr-FR" i="1">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i="1">
                                          <a:solidFill>
                                            <a:schemeClr val="tx1"/>
                                          </a:solidFill>
                                          <a:latin typeface="Cambria Math" panose="02040503050406030204" pitchFamily="18" charset="0"/>
                                        </a:rPr>
                                        <m:t>𝐺</m:t>
                                      </m:r>
                                      <m:r>
                                        <a:rPr lang="fr-FR" b="0" i="1" smtClean="0">
                                          <a:solidFill>
                                            <a:schemeClr val="tx1"/>
                                          </a:solidFill>
                                          <a:latin typeface="Cambria Math" panose="02040503050406030204" pitchFamily="18" charset="0"/>
                                        </a:rPr>
                                        <m:t>𝐵</m:t>
                                      </m:r>
                                    </m:e>
                                  </m:acc>
                                </m:e>
                              </m:d>
                              <m:r>
                                <a:rPr lang="fr-FR" i="1">
                                  <a:solidFill>
                                    <a:schemeClr val="tx1"/>
                                  </a:solidFill>
                                  <a:latin typeface="Cambria Math" panose="02040503050406030204" pitchFamily="18" charset="0"/>
                                </a:rPr>
                                <m:t>. </m:t>
                              </m:r>
                              <m:d>
                                <m:dPr>
                                  <m:begChr m:val="‖"/>
                                  <m:endChr m:val="‖"/>
                                  <m:ctrlPr>
                                    <a:rPr lang="fr-FR" i="1">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𝐹</m:t>
                                      </m:r>
                                    </m:e>
                                  </m:acc>
                                </m:e>
                              </m:d>
                              <m:r>
                                <a:rPr lang="fr-FR" i="1">
                                  <a:solidFill>
                                    <a:schemeClr val="tx1"/>
                                  </a:solidFill>
                                  <a:latin typeface="Cambria Math" panose="02040503050406030204" pitchFamily="18" charset="0"/>
                                </a:rPr>
                                <m:t>.</m:t>
                              </m:r>
                              <m:r>
                                <m:rPr>
                                  <m:sty m:val="p"/>
                                </m:rPr>
                                <a:rPr lang="fr-FR">
                                  <a:solidFill>
                                    <a:schemeClr val="tx1"/>
                                  </a:solidFill>
                                  <a:latin typeface="Cambria Math" panose="02040503050406030204" pitchFamily="18" charset="0"/>
                                </a:rPr>
                                <m:t>sin</m:t>
                              </m:r>
                              <m:r>
                                <a:rPr lang="fr-FR" i="1">
                                  <a:solidFill>
                                    <a:schemeClr val="tx1"/>
                                  </a:solidFill>
                                  <a:latin typeface="Cambria Math" panose="02040503050406030204" pitchFamily="18" charset="0"/>
                                </a:rPr>
                                <m:t>⁡(</m:t>
                              </m:r>
                              <m:r>
                                <m:rPr>
                                  <m:sty m:val="p"/>
                                </m:rPr>
                                <a:rPr lang="el-GR" i="1">
                                  <a:solidFill>
                                    <a:schemeClr val="tx1"/>
                                  </a:solidFill>
                                  <a:latin typeface="Cambria Math" panose="02040503050406030204" pitchFamily="18" charset="0"/>
                                </a:rPr>
                                <m:t>θ</m:t>
                              </m:r>
                              <m:r>
                                <a:rPr lang="fr-FR" i="1">
                                  <a:solidFill>
                                    <a:schemeClr val="tx1"/>
                                  </a:solidFill>
                                  <a:latin typeface="Cambria Math" panose="02040503050406030204" pitchFamily="18" charset="0"/>
                                </a:rPr>
                                <m:t>)</m:t>
                              </m:r>
                            </m:e>
                          </m:eqArr>
                        </m:e>
                      </m:d>
                      <m:r>
                        <a:rPr lang="fr-FR" i="1">
                          <a:solidFill>
                            <a:schemeClr val="tx1"/>
                          </a:solidFill>
                          <a:latin typeface="Cambria Math" panose="02040503050406030204" pitchFamily="18" charset="0"/>
                          <a:ea typeface="Cambria Math" panose="02040503050406030204" pitchFamily="18" charset="0"/>
                          <a:cs typeface="Cambria Math" panose="02040503050406030204" pitchFamily="18" charset="0"/>
                        </a:rPr>
                        <m:t>   </m:t>
                      </m:r>
                      <m:r>
                        <a:rPr lang="fr-FR"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sSub>
                                <m:sSubPr>
                                  <m:ctrlPr>
                                    <a:rPr lang="fr-FR" sz="1800" i="1" smtClean="0">
                                      <a:solidFill>
                                        <a:schemeClr val="tx1"/>
                                      </a:solidFill>
                                      <a:effectLst/>
                                      <a:latin typeface="Cambria Math" panose="02040503050406030204" pitchFamily="18" charset="0"/>
                                    </a:rPr>
                                  </m:ctrlPr>
                                </m:sSubPr>
                                <m:e>
                                  <m:r>
                                    <a:rPr lang="fr-FR" sz="1800" b="0" i="1" smtClean="0">
                                      <a:solidFill>
                                        <a:schemeClr val="tx1"/>
                                      </a:solidFill>
                                      <a:effectLst/>
                                      <a:latin typeface="Cambria Math" panose="02040503050406030204" pitchFamily="18" charset="0"/>
                                    </a:rPr>
                                    <m:t>𝑀</m:t>
                                  </m:r>
                                </m:e>
                                <m:sub>
                                  <m:r>
                                    <a:rPr lang="fr-FR" sz="1800" b="0" i="1" smtClean="0">
                                      <a:solidFill>
                                        <a:schemeClr val="tx1"/>
                                      </a:solidFill>
                                      <a:effectLst/>
                                      <a:latin typeface="Cambria Math" panose="02040503050406030204" pitchFamily="18" charset="0"/>
                                    </a:rPr>
                                    <m:t>𝑡</m:t>
                                  </m:r>
                                </m:sub>
                              </m:sSub>
                            </m:e>
                            <m:e>
                              <m:sSub>
                                <m:sSubPr>
                                  <m:ctrlPr>
                                    <a:rPr lang="fr-FR" sz="1800" i="1" smtClean="0">
                                      <a:solidFill>
                                        <a:schemeClr val="tx1"/>
                                      </a:solidFill>
                                      <a:effectLst/>
                                      <a:latin typeface="Cambria Math" panose="02040503050406030204" pitchFamily="18" charset="0"/>
                                      <a:cs typeface="Times New Roman" panose="02020603050405020304" pitchFamily="18" charset="0"/>
                                    </a:rPr>
                                  </m:ctrlPr>
                                </m:sSubPr>
                                <m:e>
                                  <m:r>
                                    <a:rPr lang="fr-FR" sz="1800" b="0" i="1" smtClean="0">
                                      <a:solidFill>
                                        <a:schemeClr val="tx1"/>
                                      </a:solidFill>
                                      <a:effectLst/>
                                      <a:latin typeface="Cambria Math" panose="02040503050406030204" pitchFamily="18" charset="0"/>
                                      <a:cs typeface="Times New Roman" panose="02020603050405020304" pitchFamily="18" charset="0"/>
                                    </a:rPr>
                                    <m:t>𝑀</m:t>
                                  </m:r>
                                </m:e>
                                <m:sub>
                                  <m:r>
                                    <a:rPr lang="fr-FR" sz="1800" b="0" i="1" smtClean="0">
                                      <a:solidFill>
                                        <a:schemeClr val="tx1"/>
                                      </a:solidFill>
                                      <a:effectLst/>
                                      <a:latin typeface="Cambria Math" panose="02040503050406030204" pitchFamily="18" charset="0"/>
                                      <a:cs typeface="Times New Roman" panose="02020603050405020304" pitchFamily="18" charset="0"/>
                                    </a:rPr>
                                    <m:t>𝑓𝑦</m:t>
                                  </m:r>
                                </m:sub>
                              </m:sSub>
                            </m:e>
                            <m:e>
                              <m:sSub>
                                <m:sSubPr>
                                  <m:ctrlP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ctrlPr>
                                </m:sSubPr>
                                <m:e>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𝑀</m:t>
                                  </m:r>
                                </m:e>
                                <m:sub>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𝑓𝑧</m:t>
                                  </m:r>
                                </m:sub>
                              </m:sSub>
                            </m:e>
                          </m:eqArr>
                        </m:e>
                      </m:d>
                      <m:r>
                        <a:rPr lang="fr-FR" sz="1800" b="0" i="1" smtClean="0">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     </m:t>
                      </m:r>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fr-FR" sz="1800" i="1">
                              <a:solidFill>
                                <a:schemeClr val="tx1"/>
                              </a:solidFill>
                              <a:effectLst/>
                              <a:latin typeface="Cambria Math" panose="02040503050406030204" pitchFamily="18" charset="0"/>
                            </a:rPr>
                          </m:ctrlPr>
                        </m:dPr>
                        <m:e>
                          <m:eqArr>
                            <m:eqArrPr>
                              <m:ctrlPr>
                                <a:rPr lang="fr-FR" sz="1800" i="1">
                                  <a:solidFill>
                                    <a:schemeClr val="tx1"/>
                                  </a:solidFill>
                                  <a:effectLst/>
                                  <a:latin typeface="Cambria Math" panose="02040503050406030204" pitchFamily="18" charset="0"/>
                                </a:rPr>
                              </m:ctrlPr>
                            </m:eqArrPr>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solidFill>
                                    <a:schemeClr val="tx1"/>
                                  </a:solidFill>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fr-FR" dirty="0">
                  <a:solidFill>
                    <a:schemeClr val="accent2"/>
                  </a:solidFill>
                </a:endParaRPr>
              </a:p>
            </p:txBody>
          </p:sp>
        </mc:Choice>
        <mc:Fallback xmlns="">
          <p:sp>
            <p:nvSpPr>
              <p:cNvPr id="3" name="Rectangle 2">
                <a:extLst>
                  <a:ext uri="{FF2B5EF4-FFF2-40B4-BE49-F238E27FC236}">
                    <a16:creationId xmlns:a16="http://schemas.microsoft.com/office/drawing/2014/main" id="{3AE657F2-4EF1-41F2-A7FD-80F983B648E7}"/>
                  </a:ext>
                </a:extLst>
              </p:cNvPr>
              <p:cNvSpPr>
                <a:spLocks noRot="1" noChangeAspect="1" noMove="1" noResize="1" noEditPoints="1" noAdjustHandles="1" noChangeArrowheads="1" noChangeShapeType="1" noTextEdit="1"/>
              </p:cNvSpPr>
              <p:nvPr/>
            </p:nvSpPr>
            <p:spPr>
              <a:xfrm>
                <a:off x="5327985" y="340473"/>
                <a:ext cx="6767052" cy="2407843"/>
              </a:xfrm>
              <a:prstGeom prst="rect">
                <a:avLst/>
              </a:prstGeom>
              <a:blipFill>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20078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p:sp>
        <p:nvSpPr>
          <p:cNvPr id="3" name="Rectangle 2">
            <a:extLst>
              <a:ext uri="{FF2B5EF4-FFF2-40B4-BE49-F238E27FC236}">
                <a16:creationId xmlns:a16="http://schemas.microsoft.com/office/drawing/2014/main" id="{3AE657F2-4EF1-41F2-A7FD-80F983B648E7}"/>
              </a:ext>
            </a:extLst>
          </p:cNvPr>
          <p:cNvSpPr/>
          <p:nvPr/>
        </p:nvSpPr>
        <p:spPr>
          <a:xfrm>
            <a:off x="5327985" y="794290"/>
            <a:ext cx="6767052" cy="1668393"/>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On obtient trois équations </a:t>
            </a:r>
          </a:p>
          <a:p>
            <a:pPr algn="ctr"/>
            <a:endParaRPr lang="fr-FR" dirty="0">
              <a:solidFill>
                <a:schemeClr val="tx1"/>
              </a:solidFill>
            </a:endParaRPr>
          </a:p>
          <a:p>
            <a:pPr algn="ctr"/>
            <a:r>
              <a:rPr lang="fr-FR" dirty="0">
                <a:solidFill>
                  <a:schemeClr val="tx1"/>
                </a:solidFill>
              </a:rPr>
              <a:t>Mt=0</a:t>
            </a:r>
          </a:p>
          <a:p>
            <a:pPr algn="ctr"/>
            <a:endParaRPr lang="fr-FR" dirty="0">
              <a:solidFill>
                <a:schemeClr val="tx1"/>
              </a:solidFill>
            </a:endParaRPr>
          </a:p>
          <a:p>
            <a:pPr algn="ctr"/>
            <a:r>
              <a:rPr lang="fr-FR" dirty="0" err="1">
                <a:solidFill>
                  <a:schemeClr val="tx1"/>
                </a:solidFill>
              </a:rPr>
              <a:t>Mfy</a:t>
            </a:r>
            <a:r>
              <a:rPr lang="fr-FR" dirty="0">
                <a:solidFill>
                  <a:schemeClr val="tx1"/>
                </a:solidFill>
              </a:rPr>
              <a:t>=0</a:t>
            </a:r>
            <a:endParaRPr lang="fr-FR" dirty="0">
              <a:solidFill>
                <a:schemeClr val="accent2"/>
              </a:solidFill>
            </a:endParaRPr>
          </a:p>
        </p:txBody>
      </p:sp>
    </p:spTree>
    <p:extLst>
      <p:ext uri="{BB962C8B-B14F-4D97-AF65-F5344CB8AC3E}">
        <p14:creationId xmlns:p14="http://schemas.microsoft.com/office/powerpoint/2010/main" val="15770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AE657F2-4EF1-41F2-A7FD-80F983B648E7}"/>
                  </a:ext>
                </a:extLst>
              </p:cNvPr>
              <p:cNvSpPr/>
              <p:nvPr/>
            </p:nvSpPr>
            <p:spPr>
              <a:xfrm>
                <a:off x="5174575" y="611511"/>
                <a:ext cx="6767052" cy="1851173"/>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Pour la dernière équation :</a:t>
                </a:r>
              </a:p>
              <a:p>
                <a:pPr algn="ctr"/>
                <a:r>
                  <a:rPr lang="fr-FR" dirty="0">
                    <a:solidFill>
                      <a:schemeClr val="tx1"/>
                    </a:solidFill>
                  </a:rPr>
                  <a:t>-GA .</a:t>
                </a:r>
                <a:r>
                  <a:rPr lang="fr-FR" b="0" dirty="0">
                    <a:solidFill>
                      <a:schemeClr val="tx1"/>
                    </a:solidFill>
                  </a:rPr>
                  <a:t> </a:t>
                </a:r>
                <a14:m>
                  <m:oMath xmlns:m="http://schemas.openxmlformats.org/officeDocument/2006/math">
                    <m:d>
                      <m:dPr>
                        <m:begChr m:val="‖"/>
                        <m:endChr m:val="‖"/>
                        <m:ctrlPr>
                          <a:rPr lang="fr-FR" b="0" i="1" smtClean="0">
                            <a:solidFill>
                              <a:schemeClr val="tx1"/>
                            </a:solidFill>
                            <a:latin typeface="Cambria Math" panose="02040503050406030204" pitchFamily="18" charset="0"/>
                          </a:rPr>
                        </m:ctrlPr>
                      </m:dPr>
                      <m:e>
                        <m:acc>
                          <m:accPr>
                            <m:chr m:val="⃗"/>
                            <m:ctrlPr>
                              <a:rPr lang="fr-FR" b="0" i="1" smtClean="0">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𝐴</m:t>
                            </m:r>
                          </m:e>
                        </m:acc>
                      </m:e>
                    </m:d>
                    <m:r>
                      <a:rPr lang="fr-FR" b="0" i="1" smtClean="0">
                        <a:solidFill>
                          <a:schemeClr val="tx1"/>
                        </a:solidFill>
                        <a:latin typeface="Cambria Math" panose="02040503050406030204" pitchFamily="18" charset="0"/>
                      </a:rPr>
                      <m:t> </m:t>
                    </m:r>
                  </m:oMath>
                </a14:m>
                <a:r>
                  <a:rPr lang="fr-FR" dirty="0">
                    <a:solidFill>
                      <a:schemeClr val="tx1"/>
                    </a:solidFill>
                  </a:rPr>
                  <a:t>+ GB . </a:t>
                </a:r>
                <a14:m>
                  <m:oMath xmlns:m="http://schemas.openxmlformats.org/officeDocument/2006/math">
                    <m:d>
                      <m:dPr>
                        <m:begChr m:val="‖"/>
                        <m:endChr m:val="‖"/>
                        <m:ctrlPr>
                          <a:rPr lang="fr-FR" i="1">
                            <a:solidFill>
                              <a:schemeClr val="tx1"/>
                            </a:solidFill>
                            <a:latin typeface="Cambria Math" panose="02040503050406030204" pitchFamily="18" charset="0"/>
                          </a:rPr>
                        </m:ctrlPr>
                      </m:dPr>
                      <m:e>
                        <m:acc>
                          <m:accPr>
                            <m:chr m:val="⃗"/>
                            <m:ctrlPr>
                              <a:rPr lang="fr-FR" i="1">
                                <a:solidFill>
                                  <a:schemeClr val="tx1"/>
                                </a:solidFill>
                                <a:latin typeface="Cambria Math" panose="02040503050406030204" pitchFamily="18" charset="0"/>
                              </a:rPr>
                            </m:ctrlPr>
                          </m:accPr>
                          <m:e>
                            <m:r>
                              <a:rPr lang="fr-FR" b="0" i="1" smtClean="0">
                                <a:solidFill>
                                  <a:schemeClr val="tx1"/>
                                </a:solidFill>
                                <a:latin typeface="Cambria Math" panose="02040503050406030204" pitchFamily="18" charset="0"/>
                              </a:rPr>
                              <m:t>𝐹</m:t>
                            </m:r>
                          </m:e>
                        </m:acc>
                      </m:e>
                    </m:d>
                    <m:r>
                      <a:rPr lang="fr-FR" i="1">
                        <a:solidFill>
                          <a:schemeClr val="tx1"/>
                        </a:solidFill>
                        <a:latin typeface="Cambria Math" panose="02040503050406030204" pitchFamily="18" charset="0"/>
                      </a:rPr>
                      <m:t> </m:t>
                    </m:r>
                  </m:oMath>
                </a14:m>
                <a:r>
                  <a:rPr lang="fr-FR" dirty="0">
                    <a:solidFill>
                      <a:schemeClr val="tx1"/>
                    </a:solidFill>
                  </a:rPr>
                  <a:t>+</a:t>
                </a:r>
                <a:r>
                  <a:rPr lang="fr-FR" dirty="0" err="1">
                    <a:solidFill>
                      <a:schemeClr val="tx1"/>
                    </a:solidFill>
                  </a:rPr>
                  <a:t>Mfz</a:t>
                </a:r>
                <a:r>
                  <a:rPr lang="fr-FR" dirty="0">
                    <a:solidFill>
                      <a:schemeClr val="tx1"/>
                    </a:solidFill>
                  </a:rPr>
                  <a:t> = 0</a:t>
                </a:r>
              </a:p>
              <a:p>
                <a:pPr algn="ctr"/>
                <a:r>
                  <a:rPr lang="fr-FR" dirty="0" err="1">
                    <a:solidFill>
                      <a:schemeClr val="tx1"/>
                    </a:solidFill>
                  </a:rPr>
                  <a:t>Mfz</a:t>
                </a:r>
                <a:r>
                  <a:rPr lang="fr-FR" dirty="0">
                    <a:solidFill>
                      <a:schemeClr val="tx1"/>
                    </a:solidFill>
                  </a:rPr>
                  <a:t> = -( -(x + 0,25) .</a:t>
                </a:r>
                <a:r>
                  <a:rPr lang="fr-FR" b="0" dirty="0">
                    <a:solidFill>
                      <a:schemeClr val="tx1"/>
                    </a:solidFill>
                  </a:rPr>
                  <a:t> 50 +</a:t>
                </a:r>
                <a:r>
                  <a:rPr lang="fr-FR" dirty="0">
                    <a:solidFill>
                      <a:schemeClr val="tx1"/>
                    </a:solidFill>
                  </a:rPr>
                  <a:t> x . 100)</a:t>
                </a:r>
              </a:p>
              <a:p>
                <a:pPr algn="ctr"/>
                <a:r>
                  <a:rPr lang="fr-FR" dirty="0" err="1">
                    <a:solidFill>
                      <a:schemeClr val="tx1"/>
                    </a:solidFill>
                  </a:rPr>
                  <a:t>Mfz</a:t>
                </a:r>
                <a:r>
                  <a:rPr lang="fr-FR" dirty="0">
                    <a:solidFill>
                      <a:schemeClr val="tx1"/>
                    </a:solidFill>
                  </a:rPr>
                  <a:t> = -(-50x + 100x -1,25)</a:t>
                </a:r>
              </a:p>
              <a:p>
                <a:pPr algn="ctr"/>
                <a:r>
                  <a:rPr lang="fr-FR" dirty="0" err="1">
                    <a:solidFill>
                      <a:schemeClr val="tx1"/>
                    </a:solidFill>
                  </a:rPr>
                  <a:t>Mfz</a:t>
                </a:r>
                <a:r>
                  <a:rPr lang="fr-FR" dirty="0">
                    <a:solidFill>
                      <a:schemeClr val="tx1"/>
                    </a:solidFill>
                  </a:rPr>
                  <a:t> = -(50x -1,25)</a:t>
                </a:r>
              </a:p>
              <a:p>
                <a:pPr algn="ctr"/>
                <a:r>
                  <a:rPr lang="fr-FR" dirty="0" err="1">
                    <a:solidFill>
                      <a:schemeClr val="tx1"/>
                    </a:solidFill>
                  </a:rPr>
                  <a:t>Mfz</a:t>
                </a:r>
                <a:r>
                  <a:rPr lang="fr-FR" dirty="0">
                    <a:solidFill>
                      <a:schemeClr val="tx1"/>
                    </a:solidFill>
                  </a:rPr>
                  <a:t> = -50x + 1,25</a:t>
                </a:r>
              </a:p>
              <a:p>
                <a:pPr algn="ctr"/>
                <a:endParaRPr lang="fr-FR" dirty="0">
                  <a:solidFill>
                    <a:schemeClr val="accent2"/>
                  </a:solidFill>
                </a:endParaRPr>
              </a:p>
            </p:txBody>
          </p:sp>
        </mc:Choice>
        <mc:Fallback xmlns="">
          <p:sp>
            <p:nvSpPr>
              <p:cNvPr id="3" name="Rectangle 2">
                <a:extLst>
                  <a:ext uri="{FF2B5EF4-FFF2-40B4-BE49-F238E27FC236}">
                    <a16:creationId xmlns:a16="http://schemas.microsoft.com/office/drawing/2014/main" id="{3AE657F2-4EF1-41F2-A7FD-80F983B648E7}"/>
                  </a:ext>
                </a:extLst>
              </p:cNvPr>
              <p:cNvSpPr>
                <a:spLocks noRot="1" noChangeAspect="1" noMove="1" noResize="1" noEditPoints="1" noAdjustHandles="1" noChangeArrowheads="1" noChangeShapeType="1" noTextEdit="1"/>
              </p:cNvSpPr>
              <p:nvPr/>
            </p:nvSpPr>
            <p:spPr>
              <a:xfrm>
                <a:off x="5174575" y="611511"/>
                <a:ext cx="6767052" cy="1851173"/>
              </a:xfrm>
              <a:prstGeom prst="rect">
                <a:avLst/>
              </a:prstGeom>
              <a:blipFill>
                <a:blip r:embed="rId2"/>
                <a:stretch>
                  <a:fillRect t="-6818"/>
                </a:stretch>
              </a:blipFill>
            </p:spPr>
            <p:txBody>
              <a:bodyPr/>
              <a:lstStyle/>
              <a:p>
                <a:r>
                  <a:rPr lang="fr-FR">
                    <a:noFill/>
                  </a:rPr>
                  <a:t> </a:t>
                </a:r>
              </a:p>
            </p:txBody>
          </p:sp>
        </mc:Fallback>
      </mc:AlternateContent>
    </p:spTree>
    <p:extLst>
      <p:ext uri="{BB962C8B-B14F-4D97-AF65-F5344CB8AC3E}">
        <p14:creationId xmlns:p14="http://schemas.microsoft.com/office/powerpoint/2010/main" val="167807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9A761-2728-48B1-B385-ED0BB7F689EE}"/>
              </a:ext>
            </a:extLst>
          </p:cNvPr>
          <p:cNvSpPr>
            <a:spLocks noGrp="1"/>
          </p:cNvSpPr>
          <p:nvPr>
            <p:ph type="title"/>
          </p:nvPr>
        </p:nvSpPr>
        <p:spPr/>
        <p:txBody>
          <a:bodyPr/>
          <a:lstStyle/>
          <a:p>
            <a:r>
              <a:rPr lang="fr-FR" dirty="0"/>
              <a:t>Résolution RDM</a:t>
            </a:r>
          </a:p>
        </p:txBody>
      </p:sp>
      <p:sp>
        <p:nvSpPr>
          <p:cNvPr id="4" name="Espace réservé de la date 3">
            <a:extLst>
              <a:ext uri="{FF2B5EF4-FFF2-40B4-BE49-F238E27FC236}">
                <a16:creationId xmlns:a16="http://schemas.microsoft.com/office/drawing/2014/main" id="{6CB319EB-8095-434A-A6A5-7E3C63A51371}"/>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32" name="ZoneTexte 31">
            <a:extLst>
              <a:ext uri="{FF2B5EF4-FFF2-40B4-BE49-F238E27FC236}">
                <a16:creationId xmlns:a16="http://schemas.microsoft.com/office/drawing/2014/main" id="{30E23AF9-C6B6-43B3-A69C-67123FF68648}"/>
              </a:ext>
            </a:extLst>
          </p:cNvPr>
          <p:cNvSpPr txBox="1"/>
          <p:nvPr/>
        </p:nvSpPr>
        <p:spPr>
          <a:xfrm>
            <a:off x="581192" y="1827285"/>
            <a:ext cx="2464010" cy="369332"/>
          </a:xfrm>
          <a:prstGeom prst="rect">
            <a:avLst/>
          </a:prstGeom>
          <a:noFill/>
        </p:spPr>
        <p:txBody>
          <a:bodyPr wrap="square" rtlCol="0">
            <a:spAutoFit/>
          </a:bodyPr>
          <a:lstStyle/>
          <a:p>
            <a:r>
              <a:rPr lang="fr-FR" dirty="0"/>
              <a:t>Tronçon BC :</a:t>
            </a:r>
          </a:p>
        </p:txBody>
      </p:sp>
      <p:cxnSp>
        <p:nvCxnSpPr>
          <p:cNvPr id="8" name="Connecteur droit 7">
            <a:extLst>
              <a:ext uri="{FF2B5EF4-FFF2-40B4-BE49-F238E27FC236}">
                <a16:creationId xmlns:a16="http://schemas.microsoft.com/office/drawing/2014/main" id="{CF6067A7-2B9A-4703-AC35-5A452D929F90}"/>
              </a:ext>
            </a:extLst>
          </p:cNvPr>
          <p:cNvCxnSpPr>
            <a:cxnSpLocks/>
          </p:cNvCxnSpPr>
          <p:nvPr/>
        </p:nvCxnSpPr>
        <p:spPr>
          <a:xfrm>
            <a:off x="2541864" y="4186106"/>
            <a:ext cx="558706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376DDB06-7AFD-4AF4-8715-DD2F4866A5B7}"/>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cxnSp>
        <p:nvCxnSpPr>
          <p:cNvPr id="10" name="Connecteur droit avec flèche 9">
            <a:extLst>
              <a:ext uri="{FF2B5EF4-FFF2-40B4-BE49-F238E27FC236}">
                <a16:creationId xmlns:a16="http://schemas.microsoft.com/office/drawing/2014/main" id="{A046BFBC-80AA-497B-81EB-B87174175C9A}"/>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87A7B3E4-42AD-42C8-B4B4-2302EA8D5DFA}"/>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5" name="ZoneTexte 4">
            <a:extLst>
              <a:ext uri="{FF2B5EF4-FFF2-40B4-BE49-F238E27FC236}">
                <a16:creationId xmlns:a16="http://schemas.microsoft.com/office/drawing/2014/main" id="{B1D4C320-DD9A-49EE-A841-EF8EDAA7A96A}"/>
              </a:ext>
            </a:extLst>
          </p:cNvPr>
          <p:cNvSpPr txBox="1"/>
          <p:nvPr/>
        </p:nvSpPr>
        <p:spPr>
          <a:xfrm>
            <a:off x="5174575" y="4171237"/>
            <a:ext cx="906011" cy="369332"/>
          </a:xfrm>
          <a:prstGeom prst="rect">
            <a:avLst/>
          </a:prstGeom>
          <a:noFill/>
        </p:spPr>
        <p:txBody>
          <a:bodyPr wrap="square" rtlCol="0">
            <a:spAutoFit/>
          </a:bodyPr>
          <a:lstStyle/>
          <a:p>
            <a:r>
              <a:rPr lang="fr-FR" dirty="0"/>
              <a:t>B</a:t>
            </a:r>
          </a:p>
        </p:txBody>
      </p:sp>
      <p:cxnSp>
        <p:nvCxnSpPr>
          <p:cNvPr id="14" name="Connecteur droit avec flèche 13">
            <a:extLst>
              <a:ext uri="{FF2B5EF4-FFF2-40B4-BE49-F238E27FC236}">
                <a16:creationId xmlns:a16="http://schemas.microsoft.com/office/drawing/2014/main" id="{D6433356-2F56-4A3B-93C3-87C586AABE6B}"/>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E27DE637-911A-48E7-B04A-9104C087EBB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6" name="ZoneTexte 5">
            <a:extLst>
              <a:ext uri="{FF2B5EF4-FFF2-40B4-BE49-F238E27FC236}">
                <a16:creationId xmlns:a16="http://schemas.microsoft.com/office/drawing/2014/main" id="{6C263F9F-E5CC-48AA-BD19-82593C2EFC5D}"/>
              </a:ext>
            </a:extLst>
          </p:cNvPr>
          <p:cNvSpPr txBox="1"/>
          <p:nvPr/>
        </p:nvSpPr>
        <p:spPr>
          <a:xfrm>
            <a:off x="7678290" y="4186105"/>
            <a:ext cx="906011" cy="369332"/>
          </a:xfrm>
          <a:prstGeom prst="rect">
            <a:avLst/>
          </a:prstGeom>
          <a:noFill/>
        </p:spPr>
        <p:txBody>
          <a:bodyPr wrap="square" rtlCol="0">
            <a:spAutoFit/>
          </a:bodyPr>
          <a:lstStyle/>
          <a:p>
            <a:r>
              <a:rPr lang="fr-FR" dirty="0"/>
              <a:t>C</a:t>
            </a:r>
          </a:p>
        </p:txBody>
      </p:sp>
      <p:sp>
        <p:nvSpPr>
          <p:cNvPr id="12" name="ZoneTexte 11">
            <a:extLst>
              <a:ext uri="{FF2B5EF4-FFF2-40B4-BE49-F238E27FC236}">
                <a16:creationId xmlns:a16="http://schemas.microsoft.com/office/drawing/2014/main" id="{DF5AB807-1C34-41DF-87B8-C43809CFED88}"/>
              </a:ext>
            </a:extLst>
          </p:cNvPr>
          <p:cNvSpPr txBox="1"/>
          <p:nvPr/>
        </p:nvSpPr>
        <p:spPr>
          <a:xfrm>
            <a:off x="6746795" y="4147833"/>
            <a:ext cx="906011" cy="369332"/>
          </a:xfrm>
          <a:prstGeom prst="rect">
            <a:avLst/>
          </a:prstGeom>
          <a:noFill/>
        </p:spPr>
        <p:txBody>
          <a:bodyPr wrap="square" rtlCol="0">
            <a:spAutoFit/>
          </a:bodyPr>
          <a:lstStyle/>
          <a:p>
            <a:r>
              <a:rPr lang="fr-FR" dirty="0"/>
              <a:t>G</a:t>
            </a:r>
          </a:p>
        </p:txBody>
      </p:sp>
      <p:sp>
        <p:nvSpPr>
          <p:cNvPr id="13" name="Ellipse 12">
            <a:extLst>
              <a:ext uri="{FF2B5EF4-FFF2-40B4-BE49-F238E27FC236}">
                <a16:creationId xmlns:a16="http://schemas.microsoft.com/office/drawing/2014/main" id="{7DB01BB5-B09D-4F9B-AF0C-2101E00BCEBE}"/>
              </a:ext>
            </a:extLst>
          </p:cNvPr>
          <p:cNvSpPr/>
          <p:nvPr/>
        </p:nvSpPr>
        <p:spPr>
          <a:xfrm>
            <a:off x="6720972" y="4147833"/>
            <a:ext cx="92132" cy="92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a:extLst>
              <a:ext uri="{FF2B5EF4-FFF2-40B4-BE49-F238E27FC236}">
                <a16:creationId xmlns:a16="http://schemas.microsoft.com/office/drawing/2014/main" id="{BC45B4BE-F2AE-4D2B-A6C9-6D20DFCBDAD1}"/>
              </a:ext>
            </a:extLst>
          </p:cNvPr>
          <p:cNvCxnSpPr/>
          <p:nvPr/>
        </p:nvCxnSpPr>
        <p:spPr>
          <a:xfrm>
            <a:off x="6756523" y="4180965"/>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8B1F8D3-2AE7-45D3-80A1-E6999D21EA3D}"/>
              </a:ext>
            </a:extLst>
          </p:cNvPr>
          <p:cNvCxnSpPr>
            <a:cxnSpLocks/>
          </p:cNvCxnSpPr>
          <p:nvPr/>
        </p:nvCxnSpPr>
        <p:spPr>
          <a:xfrm>
            <a:off x="5142630" y="5904388"/>
            <a:ext cx="161389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F2D5CBC-C8EF-4840-A535-4DB27C86A545}"/>
              </a:ext>
            </a:extLst>
          </p:cNvPr>
          <p:cNvSpPr txBox="1"/>
          <p:nvPr/>
        </p:nvSpPr>
        <p:spPr>
          <a:xfrm>
            <a:off x="5810226" y="5565209"/>
            <a:ext cx="906011" cy="369332"/>
          </a:xfrm>
          <a:prstGeom prst="rect">
            <a:avLst/>
          </a:prstGeom>
          <a:noFill/>
        </p:spPr>
        <p:txBody>
          <a:bodyPr wrap="square" rtlCol="0">
            <a:spAutoFit/>
          </a:bodyPr>
          <a:lstStyle/>
          <a:p>
            <a:r>
              <a:rPr lang="fr-FR" dirty="0"/>
              <a:t>x</a:t>
            </a:r>
          </a:p>
        </p:txBody>
      </p:sp>
      <p:cxnSp>
        <p:nvCxnSpPr>
          <p:cNvPr id="26" name="Connecteur droit 25">
            <a:extLst>
              <a:ext uri="{FF2B5EF4-FFF2-40B4-BE49-F238E27FC236}">
                <a16:creationId xmlns:a16="http://schemas.microsoft.com/office/drawing/2014/main" id="{1424121C-D54F-4864-9E71-C95DCE530E9D}"/>
              </a:ext>
            </a:extLst>
          </p:cNvPr>
          <p:cNvCxnSpPr/>
          <p:nvPr/>
        </p:nvCxnSpPr>
        <p:spPr>
          <a:xfrm>
            <a:off x="5150044" y="4181810"/>
            <a:ext cx="0" cy="1994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7BA5924-A8EB-4344-B14F-ABC360A28E18}"/>
              </a:ext>
            </a:extLst>
          </p:cNvPr>
          <p:cNvCxnSpPr>
            <a:cxnSpLocks/>
          </p:cNvCxnSpPr>
          <p:nvPr/>
        </p:nvCxnSpPr>
        <p:spPr>
          <a:xfrm flipV="1">
            <a:off x="2885813" y="3120922"/>
            <a:ext cx="0" cy="106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F4A506E2-B5C4-4060-BB95-0CFBCF4DBE74}"/>
              </a:ext>
            </a:extLst>
          </p:cNvPr>
          <p:cNvSpPr txBox="1"/>
          <p:nvPr/>
        </p:nvSpPr>
        <p:spPr>
          <a:xfrm>
            <a:off x="2875014" y="2941072"/>
            <a:ext cx="906011" cy="369332"/>
          </a:xfrm>
          <a:prstGeom prst="rect">
            <a:avLst/>
          </a:prstGeom>
          <a:noFill/>
        </p:spPr>
        <p:txBody>
          <a:bodyPr wrap="square" rtlCol="0">
            <a:spAutoFit/>
          </a:bodyPr>
          <a:lstStyle/>
          <a:p>
            <a:r>
              <a:rPr lang="fr-FR" dirty="0"/>
              <a:t>y+</a:t>
            </a:r>
          </a:p>
        </p:txBody>
      </p:sp>
      <p:cxnSp>
        <p:nvCxnSpPr>
          <p:cNvPr id="33" name="Connecteur droit avec flèche 32">
            <a:extLst>
              <a:ext uri="{FF2B5EF4-FFF2-40B4-BE49-F238E27FC236}">
                <a16:creationId xmlns:a16="http://schemas.microsoft.com/office/drawing/2014/main" id="{DE197B14-30FA-49FF-B95F-88A80787337B}"/>
              </a:ext>
            </a:extLst>
          </p:cNvPr>
          <p:cNvCxnSpPr>
            <a:cxnSpLocks/>
          </p:cNvCxnSpPr>
          <p:nvPr/>
        </p:nvCxnSpPr>
        <p:spPr>
          <a:xfrm>
            <a:off x="8128932" y="4187383"/>
            <a:ext cx="780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5405608-E912-439B-8A28-22C9FB35947B}"/>
              </a:ext>
            </a:extLst>
          </p:cNvPr>
          <p:cNvSpPr txBox="1"/>
          <p:nvPr/>
        </p:nvSpPr>
        <p:spPr>
          <a:xfrm>
            <a:off x="8730083" y="3808257"/>
            <a:ext cx="906011" cy="369332"/>
          </a:xfrm>
          <a:prstGeom prst="rect">
            <a:avLst/>
          </a:prstGeom>
          <a:noFill/>
        </p:spPr>
        <p:txBody>
          <a:bodyPr wrap="square" rtlCol="0">
            <a:spAutoFit/>
          </a:bodyPr>
          <a:lstStyle/>
          <a:p>
            <a:r>
              <a:rPr lang="fr-FR" dirty="0"/>
              <a:t>x+</a:t>
            </a:r>
          </a:p>
        </p:txBody>
      </p:sp>
      <p:sp>
        <p:nvSpPr>
          <p:cNvPr id="7" name="Rectangle 6">
            <a:extLst>
              <a:ext uri="{FF2B5EF4-FFF2-40B4-BE49-F238E27FC236}">
                <a16:creationId xmlns:a16="http://schemas.microsoft.com/office/drawing/2014/main" id="{0EB1B058-134C-4290-A3BE-B707FE69752B}"/>
              </a:ext>
            </a:extLst>
          </p:cNvPr>
          <p:cNvSpPr/>
          <p:nvPr/>
        </p:nvSpPr>
        <p:spPr>
          <a:xfrm>
            <a:off x="6096001" y="636210"/>
            <a:ext cx="5574250" cy="1784824"/>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a:p>
            <a:pPr algn="ctr"/>
            <a:endParaRPr lang="fr-FR" dirty="0">
              <a:solidFill>
                <a:schemeClr val="accent2"/>
              </a:solidFill>
            </a:endParaRPr>
          </a:p>
          <a:p>
            <a:pPr algn="ctr"/>
            <a:r>
              <a:rPr lang="fr-FR" dirty="0">
                <a:solidFill>
                  <a:schemeClr val="accent2"/>
                </a:solidFill>
              </a:rPr>
              <a:t>On calcule </a:t>
            </a:r>
            <a:r>
              <a:rPr lang="fr-FR" dirty="0" err="1">
                <a:solidFill>
                  <a:schemeClr val="accent2"/>
                </a:solidFill>
              </a:rPr>
              <a:t>Mfz</a:t>
            </a:r>
            <a:r>
              <a:rPr lang="fr-FR" dirty="0">
                <a:solidFill>
                  <a:schemeClr val="accent2"/>
                </a:solidFill>
              </a:rPr>
              <a:t> aux limites du tronçon :</a:t>
            </a:r>
          </a:p>
          <a:p>
            <a:pPr algn="ctr"/>
            <a:r>
              <a:rPr lang="fr-FR" dirty="0" err="1">
                <a:solidFill>
                  <a:schemeClr val="tx1"/>
                </a:solidFill>
              </a:rPr>
              <a:t>Mfz</a:t>
            </a:r>
            <a:r>
              <a:rPr lang="fr-FR" dirty="0">
                <a:solidFill>
                  <a:schemeClr val="tx1"/>
                </a:solidFill>
              </a:rPr>
              <a:t> = -50x +1,25</a:t>
            </a:r>
            <a:endParaRPr lang="fr-FR" dirty="0">
              <a:solidFill>
                <a:schemeClr val="accent2"/>
              </a:solidFill>
            </a:endParaRPr>
          </a:p>
          <a:p>
            <a:pPr algn="ctr"/>
            <a:endParaRPr lang="fr-FR" dirty="0">
              <a:solidFill>
                <a:schemeClr val="tx1"/>
              </a:solidFill>
            </a:endParaRPr>
          </a:p>
          <a:p>
            <a:pPr algn="ctr"/>
            <a:r>
              <a:rPr lang="fr-FR" dirty="0">
                <a:solidFill>
                  <a:schemeClr val="tx1"/>
                </a:solidFill>
              </a:rPr>
              <a:t>Limite A : x = 0 </a:t>
            </a:r>
            <a:r>
              <a:rPr lang="fr-FR" dirty="0">
                <a:solidFill>
                  <a:schemeClr val="tx1"/>
                </a:solidFill>
                <a:sym typeface="Wingdings" panose="05000000000000000000" pitchFamily="2" charset="2"/>
              </a:rPr>
              <a:t> </a:t>
            </a:r>
            <a:r>
              <a:rPr lang="fr-FR" dirty="0" err="1">
                <a:solidFill>
                  <a:schemeClr val="tx1"/>
                </a:solidFill>
                <a:sym typeface="Wingdings" panose="05000000000000000000" pitchFamily="2" charset="2"/>
              </a:rPr>
              <a:t>Mfz</a:t>
            </a:r>
            <a:r>
              <a:rPr lang="fr-FR" dirty="0">
                <a:solidFill>
                  <a:schemeClr val="tx1"/>
                </a:solidFill>
                <a:sym typeface="Wingdings" panose="05000000000000000000" pitchFamily="2" charset="2"/>
              </a:rPr>
              <a:t> = 1,25 N.m</a:t>
            </a:r>
          </a:p>
          <a:p>
            <a:pPr algn="ctr"/>
            <a:r>
              <a:rPr lang="fr-FR" dirty="0">
                <a:solidFill>
                  <a:schemeClr val="tx1"/>
                </a:solidFill>
                <a:sym typeface="Wingdings" panose="05000000000000000000" pitchFamily="2" charset="2"/>
              </a:rPr>
              <a:t>Limite B : x = </a:t>
            </a:r>
            <a:r>
              <a:rPr lang="fr-FR" dirty="0">
                <a:solidFill>
                  <a:schemeClr val="tx1"/>
                </a:solidFill>
              </a:rPr>
              <a:t>0,25m </a:t>
            </a:r>
            <a:r>
              <a:rPr lang="fr-FR" dirty="0">
                <a:solidFill>
                  <a:schemeClr val="tx1"/>
                </a:solidFill>
                <a:sym typeface="Wingdings" panose="05000000000000000000" pitchFamily="2" charset="2"/>
              </a:rPr>
              <a:t></a:t>
            </a:r>
            <a:r>
              <a:rPr lang="fr-FR" dirty="0">
                <a:solidFill>
                  <a:schemeClr val="tx1"/>
                </a:solidFill>
              </a:rPr>
              <a:t> </a:t>
            </a:r>
            <a:r>
              <a:rPr lang="fr-FR" dirty="0" err="1">
                <a:solidFill>
                  <a:schemeClr val="tx1"/>
                </a:solidFill>
              </a:rPr>
              <a:t>Mfz</a:t>
            </a:r>
            <a:r>
              <a:rPr lang="fr-FR" dirty="0">
                <a:solidFill>
                  <a:schemeClr val="tx1"/>
                </a:solidFill>
              </a:rPr>
              <a:t> = -50.0,25 + 1,25 = 0 N.m</a:t>
            </a:r>
          </a:p>
          <a:p>
            <a:pPr algn="ctr"/>
            <a:endParaRPr lang="fr-FR" i="1" dirty="0">
              <a:solidFill>
                <a:schemeClr val="accent2"/>
              </a:solidFill>
              <a:latin typeface="Cambria Math" panose="02040503050406030204" pitchFamily="18" charset="0"/>
              <a:cs typeface="Times New Roman" panose="02020603050405020304" pitchFamily="18" charset="0"/>
            </a:endParaRPr>
          </a:p>
          <a:p>
            <a:pPr algn="ctr"/>
            <a:endParaRPr lang="fr-FR" dirty="0">
              <a:solidFill>
                <a:schemeClr val="accent2"/>
              </a:solidFill>
            </a:endParaRPr>
          </a:p>
        </p:txBody>
      </p:sp>
    </p:spTree>
    <p:extLst>
      <p:ext uri="{BB962C8B-B14F-4D97-AF65-F5344CB8AC3E}">
        <p14:creationId xmlns:p14="http://schemas.microsoft.com/office/powerpoint/2010/main" val="11863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p:txBody>
          <a:bodyPr/>
          <a:lstStyle/>
          <a:p>
            <a:r>
              <a:rPr lang="fr-FR" dirty="0"/>
              <a:t>Bilan des actions mécaniques de la poutre</a:t>
            </a:r>
          </a:p>
        </p:txBody>
      </p:sp>
      <p:sp>
        <p:nvSpPr>
          <p:cNvPr id="4" name="Espace réservé de la date 3">
            <a:extLst>
              <a:ext uri="{FF2B5EF4-FFF2-40B4-BE49-F238E27FC236}">
                <a16:creationId xmlns:a16="http://schemas.microsoft.com/office/drawing/2014/main" id="{A702D39A-0B96-4A83-A6DE-A3549236BD8A}"/>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sp>
        <p:nvSpPr>
          <p:cNvPr id="6" name="Rectangle 5">
            <a:extLst>
              <a:ext uri="{FF2B5EF4-FFF2-40B4-BE49-F238E27FC236}">
                <a16:creationId xmlns:a16="http://schemas.microsoft.com/office/drawing/2014/main" id="{25381AB9-A719-4958-8940-37737A644E0E}"/>
              </a:ext>
            </a:extLst>
          </p:cNvPr>
          <p:cNvSpPr/>
          <p:nvPr/>
        </p:nvSpPr>
        <p:spPr>
          <a:xfrm>
            <a:off x="2357306" y="4158107"/>
            <a:ext cx="6895751" cy="187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BB6A29C6-7BCF-4967-A61F-7DD9F53B65A2}"/>
              </a:ext>
            </a:extLst>
          </p:cNvPr>
          <p:cNvCxnSpPr>
            <a:stCxn id="6" idx="1"/>
          </p:cNvCxnSpPr>
          <p:nvPr/>
        </p:nvCxnSpPr>
        <p:spPr>
          <a:xfrm flipV="1">
            <a:off x="2357306" y="1979802"/>
            <a:ext cx="0" cy="22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2C7F441A-FDBF-4013-BB83-5CA4E1890135}"/>
              </a:ext>
            </a:extLst>
          </p:cNvPr>
          <p:cNvCxnSpPr>
            <a:stCxn id="6" idx="3"/>
          </p:cNvCxnSpPr>
          <p:nvPr/>
        </p:nvCxnSpPr>
        <p:spPr>
          <a:xfrm>
            <a:off x="9253057" y="4251802"/>
            <a:ext cx="1593908" cy="26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D642BEA-DE38-4C84-8AA3-6485CA5D9363}"/>
              </a:ext>
            </a:extLst>
          </p:cNvPr>
          <p:cNvSpPr txBox="1"/>
          <p:nvPr/>
        </p:nvSpPr>
        <p:spPr>
          <a:xfrm>
            <a:off x="2030135" y="1886107"/>
            <a:ext cx="906011" cy="369332"/>
          </a:xfrm>
          <a:prstGeom prst="rect">
            <a:avLst/>
          </a:prstGeom>
          <a:noFill/>
        </p:spPr>
        <p:txBody>
          <a:bodyPr wrap="square" rtlCol="0">
            <a:spAutoFit/>
          </a:bodyPr>
          <a:lstStyle/>
          <a:p>
            <a:r>
              <a:rPr lang="fr-FR" dirty="0"/>
              <a:t>Y</a:t>
            </a:r>
          </a:p>
        </p:txBody>
      </p:sp>
      <p:sp>
        <p:nvSpPr>
          <p:cNvPr id="14" name="ZoneTexte 13">
            <a:extLst>
              <a:ext uri="{FF2B5EF4-FFF2-40B4-BE49-F238E27FC236}">
                <a16:creationId xmlns:a16="http://schemas.microsoft.com/office/drawing/2014/main" id="{23B9B67C-3E50-4002-B973-48CF218084EA}"/>
              </a:ext>
            </a:extLst>
          </p:cNvPr>
          <p:cNvSpPr txBox="1"/>
          <p:nvPr/>
        </p:nvSpPr>
        <p:spPr>
          <a:xfrm>
            <a:off x="10536572" y="3835623"/>
            <a:ext cx="906011" cy="369332"/>
          </a:xfrm>
          <a:prstGeom prst="rect">
            <a:avLst/>
          </a:prstGeom>
          <a:noFill/>
        </p:spPr>
        <p:txBody>
          <a:bodyPr wrap="square" rtlCol="0">
            <a:spAutoFit/>
          </a:bodyPr>
          <a:lstStyle/>
          <a:p>
            <a:r>
              <a:rPr lang="fr-FR" dirty="0"/>
              <a:t>X</a:t>
            </a:r>
          </a:p>
        </p:txBody>
      </p:sp>
      <p:sp>
        <p:nvSpPr>
          <p:cNvPr id="16" name="ZoneTexte 15">
            <a:extLst>
              <a:ext uri="{FF2B5EF4-FFF2-40B4-BE49-F238E27FC236}">
                <a16:creationId xmlns:a16="http://schemas.microsoft.com/office/drawing/2014/main" id="{5B07A0C6-18ED-4C5A-A1D9-71B0C466F0E7}"/>
              </a:ext>
            </a:extLst>
          </p:cNvPr>
          <p:cNvSpPr txBox="1"/>
          <p:nvPr/>
        </p:nvSpPr>
        <p:spPr>
          <a:xfrm>
            <a:off x="3129093" y="4391312"/>
            <a:ext cx="906011" cy="369332"/>
          </a:xfrm>
          <a:prstGeom prst="rect">
            <a:avLst/>
          </a:prstGeom>
          <a:noFill/>
        </p:spPr>
        <p:txBody>
          <a:bodyPr wrap="square" rtlCol="0">
            <a:spAutoFit/>
          </a:bodyPr>
          <a:lstStyle/>
          <a:p>
            <a:r>
              <a:rPr lang="fr-FR" dirty="0"/>
              <a:t>A</a:t>
            </a:r>
          </a:p>
        </p:txBody>
      </p:sp>
      <p:cxnSp>
        <p:nvCxnSpPr>
          <p:cNvPr id="18" name="Connecteur droit 17">
            <a:extLst>
              <a:ext uri="{FF2B5EF4-FFF2-40B4-BE49-F238E27FC236}">
                <a16:creationId xmlns:a16="http://schemas.microsoft.com/office/drawing/2014/main" id="{522D7976-AAF0-4217-8804-DCAFA2B945B3}"/>
              </a:ext>
            </a:extLst>
          </p:cNvPr>
          <p:cNvCxnSpPr/>
          <p:nvPr/>
        </p:nvCxnSpPr>
        <p:spPr>
          <a:xfrm>
            <a:off x="3397541" y="2416029"/>
            <a:ext cx="0" cy="3129094"/>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4918FC96-23CE-4211-BC30-00CFEADC8EBE}"/>
              </a:ext>
            </a:extLst>
          </p:cNvPr>
          <p:cNvSpPr txBox="1"/>
          <p:nvPr/>
        </p:nvSpPr>
        <p:spPr>
          <a:xfrm>
            <a:off x="7888449" y="4503501"/>
            <a:ext cx="906011" cy="369332"/>
          </a:xfrm>
          <a:prstGeom prst="rect">
            <a:avLst/>
          </a:prstGeom>
          <a:noFill/>
        </p:spPr>
        <p:txBody>
          <a:bodyPr wrap="square" rtlCol="0">
            <a:spAutoFit/>
          </a:bodyPr>
          <a:lstStyle/>
          <a:p>
            <a:r>
              <a:rPr lang="fr-FR" dirty="0"/>
              <a:t>C</a:t>
            </a:r>
          </a:p>
        </p:txBody>
      </p:sp>
      <p:cxnSp>
        <p:nvCxnSpPr>
          <p:cNvPr id="21" name="Connecteur droit 20">
            <a:extLst>
              <a:ext uri="{FF2B5EF4-FFF2-40B4-BE49-F238E27FC236}">
                <a16:creationId xmlns:a16="http://schemas.microsoft.com/office/drawing/2014/main" id="{89BC6F56-B9D8-4B8B-92F4-FAF4DB08978D}"/>
              </a:ext>
            </a:extLst>
          </p:cNvPr>
          <p:cNvCxnSpPr/>
          <p:nvPr/>
        </p:nvCxnSpPr>
        <p:spPr>
          <a:xfrm>
            <a:off x="8189053" y="2640408"/>
            <a:ext cx="0" cy="31290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èche : bas 22">
            <a:extLst>
              <a:ext uri="{FF2B5EF4-FFF2-40B4-BE49-F238E27FC236}">
                <a16:creationId xmlns:a16="http://schemas.microsoft.com/office/drawing/2014/main" id="{5F66AC54-6DBD-4876-9918-FDB1B5EA8231}"/>
              </a:ext>
            </a:extLst>
          </p:cNvPr>
          <p:cNvSpPr/>
          <p:nvPr/>
        </p:nvSpPr>
        <p:spPr>
          <a:xfrm>
            <a:off x="5523071" y="3129098"/>
            <a:ext cx="509694" cy="10290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8C5D7771-CBA4-4034-B7CA-9B130621FA23}"/>
              </a:ext>
            </a:extLst>
          </p:cNvPr>
          <p:cNvSpPr txBox="1"/>
          <p:nvPr/>
        </p:nvSpPr>
        <p:spPr>
          <a:xfrm>
            <a:off x="5523071" y="4058520"/>
            <a:ext cx="906011" cy="369332"/>
          </a:xfrm>
          <a:prstGeom prst="rect">
            <a:avLst/>
          </a:prstGeom>
          <a:noFill/>
        </p:spPr>
        <p:txBody>
          <a:bodyPr wrap="square" rtlCol="0">
            <a:spAutoFit/>
          </a:bodyPr>
          <a:lstStyle/>
          <a:p>
            <a:r>
              <a:rPr lang="fr-FR" dirty="0"/>
              <a:t>B</a:t>
            </a:r>
          </a:p>
        </p:txBody>
      </p:sp>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08BE6B5E-8F22-467E-B552-80CCCC2F3771}"/>
                  </a:ext>
                </a:extLst>
              </p:cNvPr>
              <p:cNvSpPr txBox="1"/>
              <p:nvPr/>
            </p:nvSpPr>
            <p:spPr>
              <a:xfrm>
                <a:off x="1810625" y="5590938"/>
                <a:ext cx="3173832" cy="432554"/>
              </a:xfrm>
              <a:prstGeom prst="rect">
                <a:avLst/>
              </a:prstGeom>
              <a:noFill/>
            </p:spPr>
            <p:txBody>
              <a:bodyPr wrap="square" rtlCol="0">
                <a:spAutoFit/>
              </a:bodyPr>
              <a:lstStyle/>
              <a:p>
                <a:r>
                  <a:rPr lang="fr-FR" dirty="0"/>
                  <a:t>Droite support de </a:t>
                </a:r>
                <a14:m>
                  <m:oMath xmlns:m="http://schemas.openxmlformats.org/officeDocument/2006/math">
                    <m:sSub>
                      <m:sSubPr>
                        <m:ctrlPr>
                          <a:rPr lang="fr-FR" i="1" smtClean="0">
                            <a:effectLst/>
                            <a:latin typeface="Cambria Math" panose="02040503050406030204" pitchFamily="18" charset="0"/>
                          </a:rPr>
                        </m:ctrlPr>
                      </m:sSubPr>
                      <m:e>
                        <m:acc>
                          <m:accPr>
                            <m:chr m:val="⃗"/>
                            <m:ctrlPr>
                              <a:rPr lang="fr-FR" i="1">
                                <a:effectLst/>
                                <a:latin typeface="Cambria Math" panose="020405030504060302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acc>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oMath>
                </a14:m>
                <a:endParaRPr lang="fr-FR" dirty="0"/>
              </a:p>
            </p:txBody>
          </p:sp>
        </mc:Choice>
        <mc:Fallback xmlns="">
          <p:sp>
            <p:nvSpPr>
              <p:cNvPr id="26" name="ZoneTexte 25">
                <a:extLst>
                  <a:ext uri="{FF2B5EF4-FFF2-40B4-BE49-F238E27FC236}">
                    <a16:creationId xmlns:a16="http://schemas.microsoft.com/office/drawing/2014/main" id="{08BE6B5E-8F22-467E-B552-80CCCC2F3771}"/>
                  </a:ext>
                </a:extLst>
              </p:cNvPr>
              <p:cNvSpPr txBox="1">
                <a:spLocks noRot="1" noChangeAspect="1" noMove="1" noResize="1" noEditPoints="1" noAdjustHandles="1" noChangeArrowheads="1" noChangeShapeType="1" noTextEdit="1"/>
              </p:cNvSpPr>
              <p:nvPr/>
            </p:nvSpPr>
            <p:spPr>
              <a:xfrm>
                <a:off x="1810625" y="5590938"/>
                <a:ext cx="3173832" cy="432554"/>
              </a:xfrm>
              <a:prstGeom prst="rect">
                <a:avLst/>
              </a:prstGeom>
              <a:blipFill>
                <a:blip r:embed="rId2"/>
                <a:stretch>
                  <a:fillRect l="-1536" t="-19718" b="-1549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ZoneTexte 27">
                <a:extLst>
                  <a:ext uri="{FF2B5EF4-FFF2-40B4-BE49-F238E27FC236}">
                    <a16:creationId xmlns:a16="http://schemas.microsoft.com/office/drawing/2014/main" id="{2A50C0E1-AE00-415C-BC62-AE03D36DC5EC}"/>
                  </a:ext>
                </a:extLst>
              </p:cNvPr>
              <p:cNvSpPr txBox="1"/>
              <p:nvPr/>
            </p:nvSpPr>
            <p:spPr>
              <a:xfrm>
                <a:off x="6876179" y="5743391"/>
                <a:ext cx="3173832" cy="432554"/>
              </a:xfrm>
              <a:prstGeom prst="rect">
                <a:avLst/>
              </a:prstGeom>
              <a:noFill/>
            </p:spPr>
            <p:txBody>
              <a:bodyPr wrap="square" rtlCol="0">
                <a:spAutoFit/>
              </a:bodyPr>
              <a:lstStyle/>
              <a:p>
                <a:r>
                  <a:rPr lang="fr-FR" dirty="0"/>
                  <a:t>Droite support de </a:t>
                </a:r>
                <a14:m>
                  <m:oMath xmlns:m="http://schemas.openxmlformats.org/officeDocument/2006/math">
                    <m:sSub>
                      <m:sSubPr>
                        <m:ctrlPr>
                          <a:rPr lang="fr-FR" i="1" smtClean="0">
                            <a:effectLst/>
                            <a:latin typeface="Cambria Math" panose="02040503050406030204" pitchFamily="18" charset="0"/>
                          </a:rPr>
                        </m:ctrlPr>
                      </m:sSubPr>
                      <m:e>
                        <m:acc>
                          <m:accPr>
                            <m:chr m:val="⃗"/>
                            <m:ctrlPr>
                              <a:rPr lang="fr-FR" i="1">
                                <a:effectLst/>
                                <a:latin typeface="Cambria Math" panose="02040503050406030204" pitchFamily="18" charset="0"/>
                              </a:rPr>
                            </m:ctrlPr>
                          </m:accPr>
                          <m:e>
                            <m:r>
                              <a:rPr lang="fr-FR" b="0" i="1" smtClean="0">
                                <a:effectLst/>
                                <a:latin typeface="Cambria Math" panose="02040503050406030204" pitchFamily="18" charset="0"/>
                              </a:rPr>
                              <m:t>𝐶</m:t>
                            </m:r>
                          </m:e>
                        </m:acc>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oMath>
                </a14:m>
                <a:endParaRPr lang="fr-FR" dirty="0"/>
              </a:p>
            </p:txBody>
          </p:sp>
        </mc:Choice>
        <mc:Fallback xmlns="">
          <p:sp>
            <p:nvSpPr>
              <p:cNvPr id="28" name="ZoneTexte 27">
                <a:extLst>
                  <a:ext uri="{FF2B5EF4-FFF2-40B4-BE49-F238E27FC236}">
                    <a16:creationId xmlns:a16="http://schemas.microsoft.com/office/drawing/2014/main" id="{2A50C0E1-AE00-415C-BC62-AE03D36DC5EC}"/>
                  </a:ext>
                </a:extLst>
              </p:cNvPr>
              <p:cNvSpPr txBox="1">
                <a:spLocks noRot="1" noChangeAspect="1" noMove="1" noResize="1" noEditPoints="1" noAdjustHandles="1" noChangeArrowheads="1" noChangeShapeType="1" noTextEdit="1"/>
              </p:cNvSpPr>
              <p:nvPr/>
            </p:nvSpPr>
            <p:spPr>
              <a:xfrm>
                <a:off x="6876179" y="5743391"/>
                <a:ext cx="3173832" cy="432554"/>
              </a:xfrm>
              <a:prstGeom prst="rect">
                <a:avLst/>
              </a:prstGeom>
              <a:blipFill>
                <a:blip r:embed="rId3"/>
                <a:stretch>
                  <a:fillRect l="-1727" t="-19718" b="-15493"/>
                </a:stretch>
              </a:blipFill>
            </p:spPr>
            <p:txBody>
              <a:bodyPr/>
              <a:lstStyle/>
              <a:p>
                <a:r>
                  <a:rPr lang="fr-FR">
                    <a:noFill/>
                  </a:rPr>
                  <a:t> </a:t>
                </a:r>
              </a:p>
            </p:txBody>
          </p:sp>
        </mc:Fallback>
      </mc:AlternateContent>
    </p:spTree>
    <p:extLst>
      <p:ext uri="{BB962C8B-B14F-4D97-AF65-F5344CB8AC3E}">
        <p14:creationId xmlns:p14="http://schemas.microsoft.com/office/powerpoint/2010/main" val="2746601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009C3-484A-4C35-8996-CFE1B05F8EED}"/>
              </a:ext>
            </a:extLst>
          </p:cNvPr>
          <p:cNvSpPr>
            <a:spLocks noGrp="1"/>
          </p:cNvSpPr>
          <p:nvPr>
            <p:ph type="title"/>
          </p:nvPr>
        </p:nvSpPr>
        <p:spPr>
          <a:xfrm>
            <a:off x="581192" y="702156"/>
            <a:ext cx="2729204" cy="4104106"/>
          </a:xfrm>
        </p:spPr>
        <p:txBody>
          <a:bodyPr/>
          <a:lstStyle/>
          <a:p>
            <a:r>
              <a:rPr lang="fr-FR" dirty="0"/>
              <a:t>Diagramme des moments fléchissant</a:t>
            </a:r>
          </a:p>
        </p:txBody>
      </p:sp>
      <p:sp>
        <p:nvSpPr>
          <p:cNvPr id="4" name="Espace réservé de la date 3">
            <a:extLst>
              <a:ext uri="{FF2B5EF4-FFF2-40B4-BE49-F238E27FC236}">
                <a16:creationId xmlns:a16="http://schemas.microsoft.com/office/drawing/2014/main" id="{5E646BAF-12F1-4347-9AB7-350CD5F96019}"/>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p:grpSp>
        <p:nvGrpSpPr>
          <p:cNvPr id="27" name="Groupe 26">
            <a:extLst>
              <a:ext uri="{FF2B5EF4-FFF2-40B4-BE49-F238E27FC236}">
                <a16:creationId xmlns:a16="http://schemas.microsoft.com/office/drawing/2014/main" id="{0D56928C-A9C1-4E8F-A454-6FFE57B85BDE}"/>
              </a:ext>
            </a:extLst>
          </p:cNvPr>
          <p:cNvGrpSpPr/>
          <p:nvPr/>
        </p:nvGrpSpPr>
        <p:grpSpPr>
          <a:xfrm>
            <a:off x="5127492" y="176376"/>
            <a:ext cx="6168281" cy="2919580"/>
            <a:chOff x="2295392" y="2491530"/>
            <a:chExt cx="6168281" cy="2919580"/>
          </a:xfrm>
        </p:grpSpPr>
        <p:grpSp>
          <p:nvGrpSpPr>
            <p:cNvPr id="7" name="Groupe 6">
              <a:extLst>
                <a:ext uri="{FF2B5EF4-FFF2-40B4-BE49-F238E27FC236}">
                  <a16:creationId xmlns:a16="http://schemas.microsoft.com/office/drawing/2014/main" id="{174E7B6D-E8F1-40E6-9C65-EFD57E6A51C6}"/>
                </a:ext>
              </a:extLst>
            </p:cNvPr>
            <p:cNvGrpSpPr/>
            <p:nvPr/>
          </p:nvGrpSpPr>
          <p:grpSpPr>
            <a:xfrm>
              <a:off x="7442796" y="4197371"/>
              <a:ext cx="327171" cy="364504"/>
              <a:chOff x="8321879" y="1296516"/>
              <a:chExt cx="654341" cy="813849"/>
            </a:xfrm>
          </p:grpSpPr>
          <p:sp>
            <p:nvSpPr>
              <p:cNvPr id="8" name="Triangle isocèle 7">
                <a:extLst>
                  <a:ext uri="{FF2B5EF4-FFF2-40B4-BE49-F238E27FC236}">
                    <a16:creationId xmlns:a16="http://schemas.microsoft.com/office/drawing/2014/main" id="{D7FF4514-594F-4883-8A1B-3626A68F51B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6F3D8C4-9D55-492B-BC29-074032A5A95B}"/>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9FE0DD30-7A15-4DC9-9429-F8A82317FDE6}"/>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96325A65-9A4D-4926-8E84-FCDE8EC0756E}"/>
                </a:ext>
              </a:extLst>
            </p:cNvPr>
            <p:cNvGrpSpPr/>
            <p:nvPr/>
          </p:nvGrpSpPr>
          <p:grpSpPr>
            <a:xfrm>
              <a:off x="2718031" y="4181916"/>
              <a:ext cx="327171" cy="364504"/>
              <a:chOff x="8321879" y="1296516"/>
              <a:chExt cx="654341" cy="813849"/>
            </a:xfrm>
          </p:grpSpPr>
          <p:sp>
            <p:nvSpPr>
              <p:cNvPr id="12" name="Triangle isocèle 11">
                <a:extLst>
                  <a:ext uri="{FF2B5EF4-FFF2-40B4-BE49-F238E27FC236}">
                    <a16:creationId xmlns:a16="http://schemas.microsoft.com/office/drawing/2014/main" id="{89E80D05-983F-46E7-9606-75EACFF4128C}"/>
                  </a:ext>
                </a:extLst>
              </p:cNvPr>
              <p:cNvSpPr/>
              <p:nvPr/>
            </p:nvSpPr>
            <p:spPr>
              <a:xfrm>
                <a:off x="8321879" y="1296516"/>
                <a:ext cx="654341" cy="6417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7E3E78C7-8145-4568-BCB8-F433CF54FF16}"/>
                  </a:ext>
                </a:extLst>
              </p:cNvPr>
              <p:cNvSpPr/>
              <p:nvPr/>
            </p:nvSpPr>
            <p:spPr>
              <a:xfrm>
                <a:off x="8364163" y="1960522"/>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8B24E36-A8A7-41CA-967C-6A99F67D04D2}"/>
                  </a:ext>
                </a:extLst>
              </p:cNvPr>
              <p:cNvSpPr/>
              <p:nvPr/>
            </p:nvSpPr>
            <p:spPr>
              <a:xfrm>
                <a:off x="8759843" y="1960521"/>
                <a:ext cx="149843" cy="149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 name="Connecteur droit 14">
              <a:extLst>
                <a:ext uri="{FF2B5EF4-FFF2-40B4-BE49-F238E27FC236}">
                  <a16:creationId xmlns:a16="http://schemas.microsoft.com/office/drawing/2014/main" id="{1B6FA8E3-C77F-4FDC-BA89-08FBA5111A2E}"/>
                </a:ext>
              </a:extLst>
            </p:cNvPr>
            <p:cNvCxnSpPr>
              <a:cxnSpLocks/>
            </p:cNvCxnSpPr>
            <p:nvPr/>
          </p:nvCxnSpPr>
          <p:spPr>
            <a:xfrm>
              <a:off x="2541864" y="4186106"/>
              <a:ext cx="537447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2BED93BA-1B4C-4BDB-81B9-B9B68DA10273}"/>
                </a:ext>
              </a:extLst>
            </p:cNvPr>
            <p:cNvSpPr txBox="1"/>
            <p:nvPr/>
          </p:nvSpPr>
          <p:spPr>
            <a:xfrm>
              <a:off x="2646011" y="4186105"/>
              <a:ext cx="906011" cy="369332"/>
            </a:xfrm>
            <a:prstGeom prst="rect">
              <a:avLst/>
            </a:prstGeom>
            <a:noFill/>
          </p:spPr>
          <p:txBody>
            <a:bodyPr wrap="square" rtlCol="0">
              <a:spAutoFit/>
            </a:bodyPr>
            <a:lstStyle/>
            <a:p>
              <a:r>
                <a:rPr lang="fr-FR" dirty="0"/>
                <a:t>A</a:t>
              </a:r>
            </a:p>
          </p:txBody>
        </p:sp>
        <p:sp>
          <p:nvSpPr>
            <p:cNvPr id="17" name="ZoneTexte 16">
              <a:extLst>
                <a:ext uri="{FF2B5EF4-FFF2-40B4-BE49-F238E27FC236}">
                  <a16:creationId xmlns:a16="http://schemas.microsoft.com/office/drawing/2014/main" id="{6BDFDFD8-D59F-4853-BD1E-96471CB40000}"/>
                </a:ext>
              </a:extLst>
            </p:cNvPr>
            <p:cNvSpPr txBox="1"/>
            <p:nvPr/>
          </p:nvSpPr>
          <p:spPr>
            <a:xfrm>
              <a:off x="5174575" y="4083687"/>
              <a:ext cx="906011" cy="369332"/>
            </a:xfrm>
            <a:prstGeom prst="rect">
              <a:avLst/>
            </a:prstGeom>
            <a:noFill/>
          </p:spPr>
          <p:txBody>
            <a:bodyPr wrap="square" rtlCol="0">
              <a:spAutoFit/>
            </a:bodyPr>
            <a:lstStyle/>
            <a:p>
              <a:r>
                <a:rPr lang="fr-FR" dirty="0"/>
                <a:t>B</a:t>
              </a:r>
            </a:p>
          </p:txBody>
        </p:sp>
        <p:sp>
          <p:nvSpPr>
            <p:cNvPr id="18" name="ZoneTexte 17">
              <a:extLst>
                <a:ext uri="{FF2B5EF4-FFF2-40B4-BE49-F238E27FC236}">
                  <a16:creationId xmlns:a16="http://schemas.microsoft.com/office/drawing/2014/main" id="{1B4D1253-6AC7-425A-BBA1-60F2D0AE2D54}"/>
                </a:ext>
              </a:extLst>
            </p:cNvPr>
            <p:cNvSpPr txBox="1"/>
            <p:nvPr/>
          </p:nvSpPr>
          <p:spPr>
            <a:xfrm>
              <a:off x="7557662" y="4233467"/>
              <a:ext cx="906011" cy="369332"/>
            </a:xfrm>
            <a:prstGeom prst="rect">
              <a:avLst/>
            </a:prstGeom>
            <a:noFill/>
          </p:spPr>
          <p:txBody>
            <a:bodyPr wrap="square" rtlCol="0">
              <a:spAutoFit/>
            </a:bodyPr>
            <a:lstStyle/>
            <a:p>
              <a:r>
                <a:rPr lang="fr-FR" dirty="0"/>
                <a:t>C</a:t>
              </a:r>
            </a:p>
          </p:txBody>
        </p:sp>
        <p:cxnSp>
          <p:nvCxnSpPr>
            <p:cNvPr id="19" name="Connecteur droit avec flèche 18">
              <a:extLst>
                <a:ext uri="{FF2B5EF4-FFF2-40B4-BE49-F238E27FC236}">
                  <a16:creationId xmlns:a16="http://schemas.microsoft.com/office/drawing/2014/main" id="{A6A2208D-1D8B-4B80-835F-27CDCAA15217}"/>
                </a:ext>
              </a:extLst>
            </p:cNvPr>
            <p:cNvCxnSpPr/>
            <p:nvPr/>
          </p:nvCxnSpPr>
          <p:spPr>
            <a:xfrm flipV="1">
              <a:off x="2885813" y="4186106"/>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EC993497-2013-40CC-A38A-7E814F831BD4}"/>
                </a:ext>
              </a:extLst>
            </p:cNvPr>
            <p:cNvCxnSpPr/>
            <p:nvPr/>
          </p:nvCxnSpPr>
          <p:spPr>
            <a:xfrm flipV="1">
              <a:off x="7605951" y="4172204"/>
              <a:ext cx="0" cy="847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13E0AC0F-F277-42BE-851F-27FF05EEAE26}"/>
                </a:ext>
              </a:extLst>
            </p:cNvPr>
            <p:cNvCxnSpPr/>
            <p:nvPr/>
          </p:nvCxnSpPr>
          <p:spPr>
            <a:xfrm>
              <a:off x="5149408" y="2491530"/>
              <a:ext cx="0" cy="1694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7062FC7-9E86-4A63-BD26-431FD52F0871}"/>
                </a:ext>
              </a:extLst>
            </p:cNvPr>
            <p:cNvCxnSpPr>
              <a:cxnSpLocks/>
            </p:cNvCxnSpPr>
            <p:nvPr/>
          </p:nvCxnSpPr>
          <p:spPr>
            <a:xfrm flipV="1">
              <a:off x="2885813" y="4822288"/>
              <a:ext cx="4720138"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AD3B82D4-8427-475C-9451-19D387B82A15}"/>
                </a:ext>
              </a:extLst>
            </p:cNvPr>
            <p:cNvSpPr txBox="1"/>
            <p:nvPr/>
          </p:nvSpPr>
          <p:spPr>
            <a:xfrm>
              <a:off x="4910035" y="4466921"/>
              <a:ext cx="1256630" cy="369332"/>
            </a:xfrm>
            <a:prstGeom prst="rect">
              <a:avLst/>
            </a:prstGeom>
            <a:noFill/>
          </p:spPr>
          <p:txBody>
            <a:bodyPr wrap="square" rtlCol="0">
              <a:spAutoFit/>
            </a:bodyPr>
            <a:lstStyle/>
            <a:p>
              <a:r>
                <a:rPr lang="fr-FR" dirty="0"/>
                <a:t>0,5 m</a:t>
              </a:r>
            </a:p>
          </p:txBody>
        </p:sp>
        <p:sp>
          <p:nvSpPr>
            <p:cNvPr id="24" name="ZoneTexte 23">
              <a:extLst>
                <a:ext uri="{FF2B5EF4-FFF2-40B4-BE49-F238E27FC236}">
                  <a16:creationId xmlns:a16="http://schemas.microsoft.com/office/drawing/2014/main" id="{CB5EA45D-C183-48F9-92E0-B520A38A815B}"/>
                </a:ext>
              </a:extLst>
            </p:cNvPr>
            <p:cNvSpPr txBox="1"/>
            <p:nvPr/>
          </p:nvSpPr>
          <p:spPr>
            <a:xfrm>
              <a:off x="5245882" y="3078174"/>
              <a:ext cx="1256630" cy="369332"/>
            </a:xfrm>
            <a:prstGeom prst="rect">
              <a:avLst/>
            </a:prstGeom>
            <a:noFill/>
          </p:spPr>
          <p:txBody>
            <a:bodyPr wrap="square" rtlCol="0">
              <a:spAutoFit/>
            </a:bodyPr>
            <a:lstStyle/>
            <a:p>
              <a:r>
                <a:rPr lang="fr-FR" dirty="0"/>
                <a:t>F = 100 N</a:t>
              </a:r>
            </a:p>
          </p:txBody>
        </p:sp>
        <p:sp>
          <p:nvSpPr>
            <p:cNvPr id="25" name="ZoneTexte 24">
              <a:extLst>
                <a:ext uri="{FF2B5EF4-FFF2-40B4-BE49-F238E27FC236}">
                  <a16:creationId xmlns:a16="http://schemas.microsoft.com/office/drawing/2014/main" id="{A03DAE89-7634-4B0C-BDD9-1136B3BB4E16}"/>
                </a:ext>
              </a:extLst>
            </p:cNvPr>
            <p:cNvSpPr txBox="1"/>
            <p:nvPr/>
          </p:nvSpPr>
          <p:spPr>
            <a:xfrm>
              <a:off x="2295392" y="5037583"/>
              <a:ext cx="1256630" cy="369332"/>
            </a:xfrm>
            <a:prstGeom prst="rect">
              <a:avLst/>
            </a:prstGeom>
            <a:noFill/>
          </p:spPr>
          <p:txBody>
            <a:bodyPr wrap="square" rtlCol="0">
              <a:spAutoFit/>
            </a:bodyPr>
            <a:lstStyle/>
            <a:p>
              <a:r>
                <a:rPr lang="fr-FR" dirty="0"/>
                <a:t>F = 50 N</a:t>
              </a:r>
            </a:p>
          </p:txBody>
        </p:sp>
        <p:sp>
          <p:nvSpPr>
            <p:cNvPr id="26" name="ZoneTexte 25">
              <a:extLst>
                <a:ext uri="{FF2B5EF4-FFF2-40B4-BE49-F238E27FC236}">
                  <a16:creationId xmlns:a16="http://schemas.microsoft.com/office/drawing/2014/main" id="{15C27835-BD14-4EF1-A3AC-14DFAD6CBF4D}"/>
                </a:ext>
              </a:extLst>
            </p:cNvPr>
            <p:cNvSpPr txBox="1"/>
            <p:nvPr/>
          </p:nvSpPr>
          <p:spPr>
            <a:xfrm>
              <a:off x="7207043" y="5041778"/>
              <a:ext cx="1256630" cy="369332"/>
            </a:xfrm>
            <a:prstGeom prst="rect">
              <a:avLst/>
            </a:prstGeom>
            <a:noFill/>
          </p:spPr>
          <p:txBody>
            <a:bodyPr wrap="square" rtlCol="0">
              <a:spAutoFit/>
            </a:bodyPr>
            <a:lstStyle/>
            <a:p>
              <a:r>
                <a:rPr lang="fr-FR" dirty="0"/>
                <a:t>F = 50 N</a:t>
              </a:r>
            </a:p>
          </p:txBody>
        </p:sp>
      </p:grpSp>
      <p:cxnSp>
        <p:nvCxnSpPr>
          <p:cNvPr id="29" name="Connecteur droit 28">
            <a:extLst>
              <a:ext uri="{FF2B5EF4-FFF2-40B4-BE49-F238E27FC236}">
                <a16:creationId xmlns:a16="http://schemas.microsoft.com/office/drawing/2014/main" id="{3AD440F0-7F5F-44D1-9C81-4FA418C90286}"/>
              </a:ext>
            </a:extLst>
          </p:cNvPr>
          <p:cNvCxnSpPr>
            <a:stCxn id="12" idx="0"/>
          </p:cNvCxnSpPr>
          <p:nvPr/>
        </p:nvCxnSpPr>
        <p:spPr>
          <a:xfrm flipH="1">
            <a:off x="571371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05050D02-CCE6-431D-BA55-DD7AE39B74D1}"/>
              </a:ext>
            </a:extLst>
          </p:cNvPr>
          <p:cNvCxnSpPr/>
          <p:nvPr/>
        </p:nvCxnSpPr>
        <p:spPr>
          <a:xfrm flipH="1">
            <a:off x="7981090" y="1878684"/>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2A1C317-5FA3-452C-92CC-220F06C3DD7C}"/>
              </a:ext>
            </a:extLst>
          </p:cNvPr>
          <p:cNvCxnSpPr/>
          <p:nvPr/>
        </p:nvCxnSpPr>
        <p:spPr>
          <a:xfrm flipH="1">
            <a:off x="10428056" y="1866762"/>
            <a:ext cx="1" cy="49912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F402CD3-4B1F-44B8-899A-995CF79F181E}"/>
              </a:ext>
            </a:extLst>
          </p:cNvPr>
          <p:cNvCxnSpPr/>
          <p:nvPr/>
        </p:nvCxnSpPr>
        <p:spPr>
          <a:xfrm>
            <a:off x="5478111" y="3803515"/>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4" name="Connecteur droit avec flèche 33">
            <a:extLst>
              <a:ext uri="{FF2B5EF4-FFF2-40B4-BE49-F238E27FC236}">
                <a16:creationId xmlns:a16="http://schemas.microsoft.com/office/drawing/2014/main" id="{629E623E-3881-4A4D-A06E-359596D6E2AC}"/>
              </a:ext>
            </a:extLst>
          </p:cNvPr>
          <p:cNvCxnSpPr/>
          <p:nvPr/>
        </p:nvCxnSpPr>
        <p:spPr>
          <a:xfrm>
            <a:off x="5472111" y="4899500"/>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D6D2C553-3772-4908-97E5-0587876BBAF1}"/>
              </a:ext>
            </a:extLst>
          </p:cNvPr>
          <p:cNvCxnSpPr/>
          <p:nvPr/>
        </p:nvCxnSpPr>
        <p:spPr>
          <a:xfrm>
            <a:off x="5449688" y="5959819"/>
            <a:ext cx="6000527"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7" name="ZoneTexte 36">
            <a:extLst>
              <a:ext uri="{FF2B5EF4-FFF2-40B4-BE49-F238E27FC236}">
                <a16:creationId xmlns:a16="http://schemas.microsoft.com/office/drawing/2014/main" id="{A243C118-5BDE-434B-8A60-6ED610B93FF8}"/>
              </a:ext>
            </a:extLst>
          </p:cNvPr>
          <p:cNvSpPr txBox="1"/>
          <p:nvPr/>
        </p:nvSpPr>
        <p:spPr>
          <a:xfrm>
            <a:off x="5314388" y="3429988"/>
            <a:ext cx="1256630" cy="369332"/>
          </a:xfrm>
          <a:prstGeom prst="rect">
            <a:avLst/>
          </a:prstGeom>
          <a:noFill/>
        </p:spPr>
        <p:txBody>
          <a:bodyPr wrap="square" rtlCol="0">
            <a:spAutoFit/>
          </a:bodyPr>
          <a:lstStyle/>
          <a:p>
            <a:r>
              <a:rPr lang="fr-FR" dirty="0"/>
              <a:t>Mt</a:t>
            </a:r>
          </a:p>
        </p:txBody>
      </p:sp>
      <p:cxnSp>
        <p:nvCxnSpPr>
          <p:cNvPr id="38" name="Connecteur droit avec flèche 37">
            <a:extLst>
              <a:ext uri="{FF2B5EF4-FFF2-40B4-BE49-F238E27FC236}">
                <a16:creationId xmlns:a16="http://schemas.microsoft.com/office/drawing/2014/main" id="{561A9177-4C68-4ECF-BF0D-634F3120B4A4}"/>
              </a:ext>
            </a:extLst>
          </p:cNvPr>
          <p:cNvCxnSpPr>
            <a:cxnSpLocks/>
          </p:cNvCxnSpPr>
          <p:nvPr/>
        </p:nvCxnSpPr>
        <p:spPr>
          <a:xfrm flipV="1">
            <a:off x="5713716" y="3382347"/>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0" name="Connecteur droit avec flèche 39">
            <a:extLst>
              <a:ext uri="{FF2B5EF4-FFF2-40B4-BE49-F238E27FC236}">
                <a16:creationId xmlns:a16="http://schemas.microsoft.com/office/drawing/2014/main" id="{CF7003E2-79A7-49B4-96C9-649AF847577D}"/>
              </a:ext>
            </a:extLst>
          </p:cNvPr>
          <p:cNvCxnSpPr>
            <a:cxnSpLocks/>
          </p:cNvCxnSpPr>
          <p:nvPr/>
        </p:nvCxnSpPr>
        <p:spPr>
          <a:xfrm flipV="1">
            <a:off x="5713716" y="4479128"/>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41" name="Connecteur droit avec flèche 40">
            <a:extLst>
              <a:ext uri="{FF2B5EF4-FFF2-40B4-BE49-F238E27FC236}">
                <a16:creationId xmlns:a16="http://schemas.microsoft.com/office/drawing/2014/main" id="{53573DCF-23FA-4AEB-A302-84375D1A3693}"/>
              </a:ext>
            </a:extLst>
          </p:cNvPr>
          <p:cNvCxnSpPr>
            <a:cxnSpLocks/>
          </p:cNvCxnSpPr>
          <p:nvPr/>
        </p:nvCxnSpPr>
        <p:spPr>
          <a:xfrm flipV="1">
            <a:off x="5713716" y="5538644"/>
            <a:ext cx="0" cy="52691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3" name="ZoneTexte 42">
            <a:extLst>
              <a:ext uri="{FF2B5EF4-FFF2-40B4-BE49-F238E27FC236}">
                <a16:creationId xmlns:a16="http://schemas.microsoft.com/office/drawing/2014/main" id="{4C0086DA-49F5-45DE-B439-BE510DF6E49F}"/>
              </a:ext>
            </a:extLst>
          </p:cNvPr>
          <p:cNvSpPr txBox="1"/>
          <p:nvPr/>
        </p:nvSpPr>
        <p:spPr>
          <a:xfrm>
            <a:off x="5237792" y="4498054"/>
            <a:ext cx="1256630" cy="369332"/>
          </a:xfrm>
          <a:prstGeom prst="rect">
            <a:avLst/>
          </a:prstGeom>
          <a:noFill/>
        </p:spPr>
        <p:txBody>
          <a:bodyPr wrap="square" rtlCol="0">
            <a:spAutoFit/>
          </a:bodyPr>
          <a:lstStyle/>
          <a:p>
            <a:r>
              <a:rPr lang="fr-FR" dirty="0" err="1"/>
              <a:t>Mfy</a:t>
            </a:r>
            <a:endParaRPr lang="fr-FR" dirty="0"/>
          </a:p>
        </p:txBody>
      </p:sp>
      <p:sp>
        <p:nvSpPr>
          <p:cNvPr id="45" name="ZoneTexte 44">
            <a:extLst>
              <a:ext uri="{FF2B5EF4-FFF2-40B4-BE49-F238E27FC236}">
                <a16:creationId xmlns:a16="http://schemas.microsoft.com/office/drawing/2014/main" id="{4B02D16D-F4E5-4607-84B2-139C34EA9C47}"/>
              </a:ext>
            </a:extLst>
          </p:cNvPr>
          <p:cNvSpPr txBox="1"/>
          <p:nvPr/>
        </p:nvSpPr>
        <p:spPr>
          <a:xfrm>
            <a:off x="5215720" y="5922326"/>
            <a:ext cx="1256630" cy="369332"/>
          </a:xfrm>
          <a:prstGeom prst="rect">
            <a:avLst/>
          </a:prstGeom>
          <a:noFill/>
        </p:spPr>
        <p:txBody>
          <a:bodyPr wrap="square" rtlCol="0">
            <a:spAutoFit/>
          </a:bodyPr>
          <a:lstStyle/>
          <a:p>
            <a:r>
              <a:rPr lang="fr-FR" dirty="0" err="1"/>
              <a:t>Mfz</a:t>
            </a:r>
            <a:endParaRPr lang="fr-FR" dirty="0"/>
          </a:p>
        </p:txBody>
      </p:sp>
      <p:cxnSp>
        <p:nvCxnSpPr>
          <p:cNvPr id="47" name="Connecteur droit 46">
            <a:extLst>
              <a:ext uri="{FF2B5EF4-FFF2-40B4-BE49-F238E27FC236}">
                <a16:creationId xmlns:a16="http://schemas.microsoft.com/office/drawing/2014/main" id="{45BE9A0A-9CB1-4093-9629-BCC55774B029}"/>
              </a:ext>
            </a:extLst>
          </p:cNvPr>
          <p:cNvCxnSpPr>
            <a:cxnSpLocks/>
          </p:cNvCxnSpPr>
          <p:nvPr/>
        </p:nvCxnSpPr>
        <p:spPr>
          <a:xfrm>
            <a:off x="5713716" y="3799320"/>
            <a:ext cx="4724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41B9361D-1E77-4D16-A9F8-7CF7CABA536C}"/>
              </a:ext>
            </a:extLst>
          </p:cNvPr>
          <p:cNvSpPr txBox="1"/>
          <p:nvPr/>
        </p:nvSpPr>
        <p:spPr>
          <a:xfrm>
            <a:off x="4836194" y="5387075"/>
            <a:ext cx="1256630" cy="369332"/>
          </a:xfrm>
          <a:prstGeom prst="rect">
            <a:avLst/>
          </a:prstGeom>
          <a:noFill/>
        </p:spPr>
        <p:txBody>
          <a:bodyPr wrap="square" rtlCol="0">
            <a:spAutoFit/>
          </a:bodyPr>
          <a:lstStyle/>
          <a:p>
            <a:r>
              <a:rPr lang="fr-FR" dirty="0"/>
              <a:t>1,25 Nm</a:t>
            </a:r>
          </a:p>
        </p:txBody>
      </p:sp>
      <p:cxnSp>
        <p:nvCxnSpPr>
          <p:cNvPr id="42" name="Connecteur droit 41">
            <a:extLst>
              <a:ext uri="{FF2B5EF4-FFF2-40B4-BE49-F238E27FC236}">
                <a16:creationId xmlns:a16="http://schemas.microsoft.com/office/drawing/2014/main" id="{EEA4B320-F016-490F-BF45-47862B5B3AF4}"/>
              </a:ext>
            </a:extLst>
          </p:cNvPr>
          <p:cNvCxnSpPr>
            <a:cxnSpLocks/>
          </p:cNvCxnSpPr>
          <p:nvPr/>
        </p:nvCxnSpPr>
        <p:spPr>
          <a:xfrm>
            <a:off x="5714134" y="4901447"/>
            <a:ext cx="47239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riangle isocèle 4">
            <a:extLst>
              <a:ext uri="{FF2B5EF4-FFF2-40B4-BE49-F238E27FC236}">
                <a16:creationId xmlns:a16="http://schemas.microsoft.com/office/drawing/2014/main" id="{307932D7-B3F1-441A-9BF9-EF6D88B3E2CB}"/>
              </a:ext>
            </a:extLst>
          </p:cNvPr>
          <p:cNvSpPr/>
          <p:nvPr/>
        </p:nvSpPr>
        <p:spPr>
          <a:xfrm>
            <a:off x="5713298" y="5563973"/>
            <a:ext cx="2267371" cy="409791"/>
          </a:xfrm>
          <a:prstGeom prst="triangle">
            <a:avLst>
              <a:gd name="adj" fmla="val 100000"/>
            </a:avLst>
          </a:prstGeom>
          <a:pattFill prst="ltVert">
            <a:fgClr>
              <a:srgbClr val="FF0000"/>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7F03B58D-4E51-47BF-8EC8-8E53ABBF3930}"/>
              </a:ext>
            </a:extLst>
          </p:cNvPr>
          <p:cNvCxnSpPr>
            <a:stCxn id="5" idx="0"/>
          </p:cNvCxnSpPr>
          <p:nvPr/>
        </p:nvCxnSpPr>
        <p:spPr>
          <a:xfrm flipH="1">
            <a:off x="5712877" y="5563973"/>
            <a:ext cx="2267792" cy="119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2" name="Triangle isocèle 31">
            <a:extLst>
              <a:ext uri="{FF2B5EF4-FFF2-40B4-BE49-F238E27FC236}">
                <a16:creationId xmlns:a16="http://schemas.microsoft.com/office/drawing/2014/main" id="{5C2239CE-C07F-4C7E-BCDA-6CBDB680D75E}"/>
              </a:ext>
            </a:extLst>
          </p:cNvPr>
          <p:cNvSpPr/>
          <p:nvPr/>
        </p:nvSpPr>
        <p:spPr>
          <a:xfrm flipH="1">
            <a:off x="7987719" y="5563972"/>
            <a:ext cx="2463027" cy="409791"/>
          </a:xfrm>
          <a:prstGeom prst="triangle">
            <a:avLst>
              <a:gd name="adj" fmla="val 100000"/>
            </a:avLst>
          </a:prstGeom>
          <a:pattFill prst="ltVert">
            <a:fgClr>
              <a:srgbClr val="FF0000"/>
            </a:fgClr>
            <a:bgClr>
              <a:schemeClr val="bg1"/>
            </a:bgClr>
          </a:patt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683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p:txBody>
          <a:bodyPr/>
          <a:lstStyle/>
          <a:p>
            <a:r>
              <a:rPr lang="fr-FR" dirty="0"/>
              <a:t>Bilan des actions mécaniques de la poutre</a:t>
            </a:r>
          </a:p>
        </p:txBody>
      </p:sp>
      <p:sp>
        <p:nvSpPr>
          <p:cNvPr id="4" name="Espace réservé de la date 3">
            <a:extLst>
              <a:ext uri="{FF2B5EF4-FFF2-40B4-BE49-F238E27FC236}">
                <a16:creationId xmlns:a16="http://schemas.microsoft.com/office/drawing/2014/main" id="{A702D39A-0B96-4A83-A6DE-A3549236BD8A}"/>
              </a:ext>
            </a:extLst>
          </p:cNvPr>
          <p:cNvSpPr>
            <a:spLocks noGrp="1"/>
          </p:cNvSpPr>
          <p:nvPr>
            <p:ph type="dt" sz="half" idx="10"/>
          </p:nvPr>
        </p:nvSpPr>
        <p:spPr/>
        <p:txBody>
          <a:bodyPr/>
          <a:lstStyle/>
          <a:p>
            <a:pPr rtl="0"/>
            <a:fld id="{22897033-9A55-4DAC-991D-1FF1921C78B7}" type="datetime1">
              <a:rPr lang="fr-FR" smtClean="0"/>
              <a:t>16/11/2022</a:t>
            </a:fld>
            <a:endParaRPr lang="en-US" dirty="0"/>
          </a:p>
        </p:txBody>
      </p:sp>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D4EB3734-5768-4345-A8C0-BAAD5F613FEE}"/>
                  </a:ext>
                </a:extLst>
              </p:cNvPr>
              <p:cNvGraphicFramePr>
                <a:graphicFrameLocks noGrp="1"/>
              </p:cNvGraphicFramePr>
              <p:nvPr>
                <p:extLst>
                  <p:ext uri="{D42A27DB-BD31-4B8C-83A1-F6EECF244321}">
                    <p14:modId xmlns:p14="http://schemas.microsoft.com/office/powerpoint/2010/main" val="2685430715"/>
                  </p:ext>
                </p:extLst>
              </p:nvPr>
            </p:nvGraphicFramePr>
            <p:xfrm>
              <a:off x="2441196" y="2852258"/>
              <a:ext cx="6531990" cy="2013461"/>
            </p:xfrm>
            <a:graphic>
              <a:graphicData uri="http://schemas.openxmlformats.org/drawingml/2006/table">
                <a:tbl>
                  <a:tblPr firstRow="1" firstCol="1" bandRow="1">
                    <a:tableStyleId>{5C22544A-7EE6-4342-B048-85BDC9FD1C3A}</a:tableStyleId>
                  </a:tblPr>
                  <a:tblGrid>
                    <a:gridCol w="1632637">
                      <a:extLst>
                        <a:ext uri="{9D8B030D-6E8A-4147-A177-3AD203B41FA5}">
                          <a16:colId xmlns:a16="http://schemas.microsoft.com/office/drawing/2014/main" val="685169271"/>
                        </a:ext>
                      </a:extLst>
                    </a:gridCol>
                    <a:gridCol w="1632637">
                      <a:extLst>
                        <a:ext uri="{9D8B030D-6E8A-4147-A177-3AD203B41FA5}">
                          <a16:colId xmlns:a16="http://schemas.microsoft.com/office/drawing/2014/main" val="2093554899"/>
                        </a:ext>
                      </a:extLst>
                    </a:gridCol>
                    <a:gridCol w="1633358">
                      <a:extLst>
                        <a:ext uri="{9D8B030D-6E8A-4147-A177-3AD203B41FA5}">
                          <a16:colId xmlns:a16="http://schemas.microsoft.com/office/drawing/2014/main" val="1897135175"/>
                        </a:ext>
                      </a:extLst>
                    </a:gridCol>
                    <a:gridCol w="1633358">
                      <a:extLst>
                        <a:ext uri="{9D8B030D-6E8A-4147-A177-3AD203B41FA5}">
                          <a16:colId xmlns:a16="http://schemas.microsoft.com/office/drawing/2014/main" val="1374706196"/>
                        </a:ext>
                      </a:extLst>
                    </a:gridCol>
                  </a:tblGrid>
                  <a:tr h="67136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𝐴</m:t>
                                        </m:r>
                                      </m:e>
                                    </m:acc>
                                  </m:e>
                                  <m:sub>
                                    <m:r>
                                      <a:rPr lang="fr-FR" sz="1800" kern="1200">
                                        <a:effectLst/>
                                        <a:latin typeface="Cambria Math" panose="02040503050406030204" pitchFamily="18" charset="0"/>
                                      </a:rPr>
                                      <m:t>1→</m:t>
                                    </m:r>
                                    <m:r>
                                      <a:rPr lang="fr-FR" sz="1800" kern="1200">
                                        <a:effectLst/>
                                        <a:latin typeface="Cambria Math" panose="02040503050406030204" pitchFamily="18" charset="0"/>
                                      </a:rPr>
                                      <m:t>𝑝𝑜𝑢𝑡𝑟𝑒</m:t>
                                    </m:r>
                                  </m:sub>
                                </m:sSub>
                              </m:oMath>
                            </m:oMathPara>
                          </a14:m>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923043"/>
                      </a:ext>
                    </a:extLst>
                  </a:tr>
                  <a:tr h="67136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𝐶</m:t>
                                        </m:r>
                                      </m:e>
                                    </m:acc>
                                  </m:e>
                                  <m:sub>
                                    <m:r>
                                      <a:rPr lang="fr-FR" sz="1800" kern="1200">
                                        <a:effectLst/>
                                        <a:latin typeface="Cambria Math" panose="02040503050406030204" pitchFamily="18" charset="0"/>
                                      </a:rPr>
                                      <m:t>1→</m:t>
                                    </m:r>
                                    <m:r>
                                      <a:rPr lang="fr-FR" sz="1800" kern="1200">
                                        <a:effectLst/>
                                        <a:latin typeface="Cambria Math" panose="02040503050406030204" pitchFamily="18" charset="0"/>
                                      </a:rPr>
                                      <m:t>𝑝𝑜𝑢𝑡𝑟𝑒</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965264"/>
                      </a:ext>
                    </a:extLst>
                  </a:tr>
                  <a:tr h="670727">
                    <a:tc>
                      <a:txBody>
                        <a:bodyPr/>
                        <a:lstStyle/>
                        <a:p>
                          <a:pPr algn="ctr">
                            <a:lnSpc>
                              <a:spcPct val="107000"/>
                            </a:lnSpc>
                            <a:spcAft>
                              <a:spcPts val="800"/>
                            </a:spcAft>
                            <a:tabLst>
                              <a:tab pos="1607820" algn="l"/>
                            </a:tabLst>
                          </a:pPr>
                          <a14:m>
                            <m:oMathPara xmlns:m="http://schemas.openxmlformats.org/officeDocument/2006/math">
                              <m:oMathParaPr>
                                <m:jc m:val="centerGroup"/>
                              </m:oMathParaPr>
                              <m:oMath xmlns:m="http://schemas.openxmlformats.org/officeDocument/2006/math">
                                <m:sSub>
                                  <m:sSubPr>
                                    <m:ctrlPr>
                                      <a:rPr lang="fr-FR" sz="1800" i="1" kern="1200">
                                        <a:effectLst/>
                                        <a:latin typeface="Cambria Math" panose="02040503050406030204" pitchFamily="18" charset="0"/>
                                      </a:rPr>
                                    </m:ctrlPr>
                                  </m:sSubPr>
                                  <m:e>
                                    <m:acc>
                                      <m:accPr>
                                        <m:chr m:val="⃗"/>
                                        <m:ctrlPr>
                                          <a:rPr lang="fr-FR" sz="1800" i="1" kern="1200">
                                            <a:effectLst/>
                                            <a:latin typeface="Cambria Math" panose="02040503050406030204" pitchFamily="18" charset="0"/>
                                          </a:rPr>
                                        </m:ctrlPr>
                                      </m:accPr>
                                      <m:e>
                                        <m:r>
                                          <a:rPr lang="fr-FR" sz="1800" kern="1200">
                                            <a:effectLst/>
                                            <a:latin typeface="Cambria Math" panose="02040503050406030204" pitchFamily="18" charset="0"/>
                                          </a:rPr>
                                          <m:t>𝐵</m:t>
                                        </m:r>
                                      </m:e>
                                    </m:acc>
                                  </m:e>
                                  <m:sub>
                                    <m:r>
                                      <a:rPr lang="fr-FR" sz="1800" kern="1200">
                                        <a:effectLst/>
                                        <a:latin typeface="Cambria Math" panose="02040503050406030204" pitchFamily="18" charset="0"/>
                                      </a:rPr>
                                      <m:t>𝑒𝑓𝑓𝑜𝑟𝑡</m:t>
                                    </m:r>
                                    <m:r>
                                      <a:rPr lang="fr-FR" sz="1800" kern="1200">
                                        <a:effectLst/>
                                        <a:latin typeface="Cambria Math" panose="02040503050406030204" pitchFamily="18" charset="0"/>
                                      </a:rPr>
                                      <m:t>→</m:t>
                                    </m:r>
                                    <m:r>
                                      <a:rPr lang="fr-FR" sz="1800" kern="1200">
                                        <a:effectLst/>
                                        <a:latin typeface="Cambria Math" panose="02040503050406030204" pitchFamily="18" charset="0"/>
                                      </a:rPr>
                                      <m:t>𝑝𝑜𝑢𝑡𝑟𝑒</m:t>
                                    </m:r>
                                  </m:sub>
                                </m:sSub>
                              </m:oMath>
                            </m:oMathPara>
                          </a14:m>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 vers le bas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100 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498417"/>
                      </a:ext>
                    </a:extLst>
                  </a:tr>
                </a:tbl>
              </a:graphicData>
            </a:graphic>
          </p:graphicFrame>
        </mc:Choice>
        <mc:Fallback xmlns="">
          <p:graphicFrame>
            <p:nvGraphicFramePr>
              <p:cNvPr id="3" name="Tableau 2">
                <a:extLst>
                  <a:ext uri="{FF2B5EF4-FFF2-40B4-BE49-F238E27FC236}">
                    <a16:creationId xmlns:a16="http://schemas.microsoft.com/office/drawing/2014/main" id="{D4EB3734-5768-4345-A8C0-BAAD5F613FEE}"/>
                  </a:ext>
                </a:extLst>
              </p:cNvPr>
              <p:cNvGraphicFramePr>
                <a:graphicFrameLocks noGrp="1"/>
              </p:cNvGraphicFramePr>
              <p:nvPr>
                <p:extLst>
                  <p:ext uri="{D42A27DB-BD31-4B8C-83A1-F6EECF244321}">
                    <p14:modId xmlns:p14="http://schemas.microsoft.com/office/powerpoint/2010/main" val="2685430715"/>
                  </p:ext>
                </p:extLst>
              </p:nvPr>
            </p:nvGraphicFramePr>
            <p:xfrm>
              <a:off x="2441196" y="2852258"/>
              <a:ext cx="6531990" cy="2013461"/>
            </p:xfrm>
            <a:graphic>
              <a:graphicData uri="http://schemas.openxmlformats.org/drawingml/2006/table">
                <a:tbl>
                  <a:tblPr firstRow="1" firstCol="1" bandRow="1">
                    <a:tableStyleId>{5C22544A-7EE6-4342-B048-85BDC9FD1C3A}</a:tableStyleId>
                  </a:tblPr>
                  <a:tblGrid>
                    <a:gridCol w="1632637">
                      <a:extLst>
                        <a:ext uri="{9D8B030D-6E8A-4147-A177-3AD203B41FA5}">
                          <a16:colId xmlns:a16="http://schemas.microsoft.com/office/drawing/2014/main" val="685169271"/>
                        </a:ext>
                      </a:extLst>
                    </a:gridCol>
                    <a:gridCol w="1632637">
                      <a:extLst>
                        <a:ext uri="{9D8B030D-6E8A-4147-A177-3AD203B41FA5}">
                          <a16:colId xmlns:a16="http://schemas.microsoft.com/office/drawing/2014/main" val="2093554899"/>
                        </a:ext>
                      </a:extLst>
                    </a:gridCol>
                    <a:gridCol w="1633358">
                      <a:extLst>
                        <a:ext uri="{9D8B030D-6E8A-4147-A177-3AD203B41FA5}">
                          <a16:colId xmlns:a16="http://schemas.microsoft.com/office/drawing/2014/main" val="1897135175"/>
                        </a:ext>
                      </a:extLst>
                    </a:gridCol>
                    <a:gridCol w="1633358">
                      <a:extLst>
                        <a:ext uri="{9D8B030D-6E8A-4147-A177-3AD203B41FA5}">
                          <a16:colId xmlns:a16="http://schemas.microsoft.com/office/drawing/2014/main" val="1374706196"/>
                        </a:ext>
                      </a:extLst>
                    </a:gridCol>
                  </a:tblGrid>
                  <a:tr h="671367">
                    <a:tc>
                      <a:txBody>
                        <a:bodyPr/>
                        <a:lstStyle/>
                        <a:p>
                          <a:endParaRPr lang="fr-FR"/>
                        </a:p>
                      </a:txBody>
                      <a:tcPr marL="68580" marR="68580" marT="0" marB="0" anchor="ctr">
                        <a:blipFill>
                          <a:blip r:embed="rId2"/>
                          <a:stretch>
                            <a:fillRect l="-373" t="-901" r="-301866" b="-200901"/>
                          </a:stretch>
                        </a:blipFill>
                      </a:tcPr>
                    </a:tc>
                    <a:tc>
                      <a:txBody>
                        <a:bodyPr/>
                        <a:lstStyle/>
                        <a:p>
                          <a:pPr algn="ctr">
                            <a:lnSpc>
                              <a:spcPct val="107000"/>
                            </a:lnSpc>
                            <a:spcAft>
                              <a:spcPts val="800"/>
                            </a:spcAft>
                            <a:tabLst>
                              <a:tab pos="1607820" algn="l"/>
                            </a:tabLst>
                          </a:pPr>
                          <a:r>
                            <a:rPr lang="fr-FR" sz="1200">
                              <a:effectLst/>
                            </a:rPr>
                            <a:t>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923043"/>
                      </a:ext>
                    </a:extLst>
                  </a:tr>
                  <a:tr h="671367">
                    <a:tc>
                      <a:txBody>
                        <a:bodyPr/>
                        <a:lstStyle/>
                        <a:p>
                          <a:endParaRPr lang="fr-FR"/>
                        </a:p>
                      </a:txBody>
                      <a:tcPr marL="68580" marR="68580" marT="0" marB="0" anchor="ctr">
                        <a:blipFill>
                          <a:blip r:embed="rId2"/>
                          <a:stretch>
                            <a:fillRect l="-373" t="-101818" r="-301866" b="-102727"/>
                          </a:stretch>
                        </a:blipFill>
                      </a:tcPr>
                    </a:tc>
                    <a:tc>
                      <a:txBody>
                        <a:bodyPr/>
                        <a:lstStyle/>
                        <a:p>
                          <a:pPr algn="ctr">
                            <a:lnSpc>
                              <a:spcPct val="107000"/>
                            </a:lnSpc>
                            <a:spcAft>
                              <a:spcPts val="800"/>
                            </a:spcAft>
                            <a:tabLst>
                              <a:tab pos="1607820" algn="l"/>
                            </a:tabLst>
                          </a:pPr>
                          <a:r>
                            <a:rPr lang="fr-FR" sz="1200">
                              <a:effectLst/>
                            </a:rPr>
                            <a:t>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965264"/>
                      </a:ext>
                    </a:extLst>
                  </a:tr>
                  <a:tr h="670727">
                    <a:tc>
                      <a:txBody>
                        <a:bodyPr/>
                        <a:lstStyle/>
                        <a:p>
                          <a:endParaRPr lang="fr-FR"/>
                        </a:p>
                      </a:txBody>
                      <a:tcPr marL="68580" marR="68580" marT="0" marB="0" anchor="ctr">
                        <a:blipFill>
                          <a:blip r:embed="rId2"/>
                          <a:stretch>
                            <a:fillRect l="-373" t="-200000" r="-301866" b="-1802"/>
                          </a:stretch>
                        </a:blipFill>
                      </a:tcPr>
                    </a:tc>
                    <a:tc>
                      <a:txBody>
                        <a:bodyPr/>
                        <a:lstStyle/>
                        <a:p>
                          <a:pPr algn="ctr">
                            <a:lnSpc>
                              <a:spcPct val="107000"/>
                            </a:lnSpc>
                            <a:spcAft>
                              <a:spcPts val="800"/>
                            </a:spcAft>
                            <a:tabLst>
                              <a:tab pos="1607820" algn="l"/>
                            </a:tabLst>
                          </a:pPr>
                          <a:r>
                            <a:rPr lang="fr-FR" sz="1200">
                              <a:effectLst/>
                            </a:rPr>
                            <a:t>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a:effectLst/>
                            </a:rPr>
                            <a:t>Verticale vers le bas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tabLst>
                              <a:tab pos="1607820" algn="l"/>
                            </a:tabLst>
                          </a:pPr>
                          <a:r>
                            <a:rPr lang="fr-FR" sz="1200" dirty="0">
                              <a:effectLst/>
                            </a:rPr>
                            <a:t>100 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498417"/>
                      </a:ext>
                    </a:extLst>
                  </a:tr>
                </a:tbl>
              </a:graphicData>
            </a:graphic>
          </p:graphicFrame>
        </mc:Fallback>
      </mc:AlternateContent>
    </p:spTree>
    <p:extLst>
      <p:ext uri="{BB962C8B-B14F-4D97-AF65-F5344CB8AC3E}">
        <p14:creationId xmlns:p14="http://schemas.microsoft.com/office/powerpoint/2010/main" val="221415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767857" y="2836654"/>
                <a:ext cx="3031852" cy="3001392"/>
              </a:xfrm>
            </p:spPr>
            <p:txBody>
              <a:bodyPr/>
              <a:lstStyle/>
              <a:p>
                <a:r>
                  <a:rPr lang="en-US" dirty="0"/>
                  <a:t>PFS : </a:t>
                </a:r>
              </a:p>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fr-FR" sz="1800" i="1" smtClean="0">
                              <a:effectLst/>
                              <a:latin typeface="Cambria Math" panose="02040503050406030204" pitchFamily="18" charset="0"/>
                            </a:rPr>
                          </m:ctrlPr>
                        </m:naryPr>
                        <m:sub/>
                        <m:sup/>
                        <m:e>
                          <m:d>
                            <m:dPr>
                              <m:begChr m:val="{"/>
                              <m:endChr m:val="}"/>
                              <m:ctrlPr>
                                <a:rPr lang="fr-FR" sz="1800" i="1">
                                  <a:effectLst/>
                                  <a:latin typeface="Cambria Math" panose="02040503050406030204" pitchFamily="18" charset="0"/>
                                </a:rPr>
                              </m:ctrlPr>
                            </m:dPr>
                            <m:e>
                              <m:sSub>
                                <m:sSubPr>
                                  <m:ctrlPr>
                                    <a:rPr lang="fr-FR" sz="1800" i="1">
                                      <a:effectLst/>
                                      <a:latin typeface="Cambria Math" panose="020405030504060302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𝑒𝑥𝑡</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b="0" i="1" smtClean="0">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Pre>
                            <m:sPrePr>
                              <m:ctrlPr>
                                <a:rPr lang="fr-FR" sz="1800" i="1">
                                  <a:effectLst/>
                                  <a:latin typeface="Cambria Math" panose="02040503050406030204" pitchFamily="18" charset="0"/>
                                </a:rPr>
                              </m:ctrlPr>
                            </m:sPrePr>
                            <m:sub>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sub>
                            <m:sup/>
                            <m:e>
                              <m:d>
                                <m:dPr>
                                  <m:begChr m:val="{"/>
                                  <m:endChr m:val="}"/>
                                  <m:ctrlPr>
                                    <a:rPr lang="fr-FR" sz="1800" i="1">
                                      <a:effectLst/>
                                      <a:latin typeface="Cambria Math" panose="02040503050406030204" pitchFamily="18" charset="0"/>
                                    </a:rPr>
                                  </m:ctrlPr>
                                </m:dPr>
                                <m:e>
                                  <m:acc>
                                    <m:accPr>
                                      <m:chr m:val="⃗"/>
                                      <m:ctrlPr>
                                        <a:rPr lang="fr-FR" sz="1800" i="1">
                                          <a:effectLst/>
                                          <a:latin typeface="Cambria Math" panose="02040503050406030204" pitchFamily="18" charset="0"/>
                                        </a:rPr>
                                      </m:ctrlPr>
                                    </m:acc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acc>
                                            <m:accPr>
                                              <m:chr m:val="⃗"/>
                                              <m:ctrlPr>
                                                <a:rPr lang="fr-FR" sz="1800" i="1">
                                                  <a:effectLst/>
                                                  <a:latin typeface="Cambria Math" panose="020405030504060302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acc>
                                        </m:e>
                                      </m:eqArr>
                                    </m:e>
                                  </m:acc>
                                </m:e>
                              </m:d>
                            </m:e>
                          </m:sPre>
                        </m:e>
                      </m:nary>
                    </m:oMath>
                  </m:oMathPara>
                </a14:m>
                <a:endParaRPr lang="en-US" dirty="0"/>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767857" y="2836654"/>
                <a:ext cx="3031852" cy="3001392"/>
              </a:xfrm>
              <a:blipFill>
                <a:blip r:embed="rId3"/>
                <a:stretch>
                  <a:fillRect l="-1207" t="-406"/>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20880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494951" y="2836654"/>
                <a:ext cx="3380764" cy="3001392"/>
              </a:xfrm>
            </p:spPr>
            <p:txBody>
              <a:bodyPr/>
              <a:lstStyle/>
              <a:p>
                <a:pPr marL="342900" indent="-342900">
                  <a:buAutoNum type="arabicParenR"/>
                </a:pPr>
                <a:r>
                  <a:rPr lang="fr-FR" dirty="0"/>
                  <a:t>Forces :</a:t>
                </a:r>
              </a:p>
              <a:p>
                <a:r>
                  <a:rPr lang="fr-FR" dirty="0"/>
                  <a:t> </a:t>
                </a:r>
                <a14:m>
                  <m:oMath xmlns:m="http://schemas.openxmlformats.org/officeDocument/2006/math">
                    <m:sSub>
                      <m:sSubPr>
                        <m:ctrlPr>
                          <a:rPr lang="fr-FR" i="1" smtClean="0">
                            <a:effectLst/>
                            <a:latin typeface="Cambria Math" panose="02040503050406030204" pitchFamily="18" charset="0"/>
                          </a:rPr>
                        </m:ctrlPr>
                      </m:sSubPr>
                      <m:e>
                        <m:acc>
                          <m:accPr>
                            <m:chr m:val="⃗"/>
                            <m:ctrlPr>
                              <a:rPr lang="fr-FR" i="1">
                                <a:effectLst/>
                                <a:latin typeface="Cambria Math" panose="02040503050406030204" pitchFamily="18" charset="0"/>
                              </a:rPr>
                            </m:ctrlPr>
                          </m:accPr>
                          <m:e>
                            <m:r>
                              <a:rPr lang="fr-FR" sz="1600" i="1">
                                <a:effectLst/>
                                <a:latin typeface="Cambria Math" panose="02040503050406030204" pitchFamily="18" charset="0"/>
                                <a:ea typeface="Calibri" panose="020F0502020204030204" pitchFamily="34" charset="0"/>
                                <a:cs typeface="Times New Roman" panose="02020603050405020304" pitchFamily="18" charset="0"/>
                              </a:rPr>
                              <m:t>𝐴</m:t>
                            </m:r>
                          </m:e>
                        </m:acc>
                      </m:e>
                      <m:sub>
                        <m:r>
                          <a:rPr lang="fr-FR" sz="1600" i="1">
                            <a:effectLst/>
                            <a:latin typeface="Cambria Math" panose="02040503050406030204" pitchFamily="18" charset="0"/>
                            <a:ea typeface="Calibri" panose="020F0502020204030204" pitchFamily="34" charset="0"/>
                            <a:cs typeface="Times New Roman" panose="02020603050405020304" pitchFamily="18" charset="0"/>
                          </a:rPr>
                          <m:t>1→</m:t>
                        </m:r>
                        <m:r>
                          <a:rPr lang="fr-FR" sz="1600" i="1">
                            <a:effectLst/>
                            <a:latin typeface="Cambria Math" panose="02040503050406030204" pitchFamily="18" charset="0"/>
                            <a:ea typeface="Calibri" panose="020F0502020204030204" pitchFamily="34" charset="0"/>
                            <a:cs typeface="Times New Roman" panose="02020603050405020304" pitchFamily="18" charset="0"/>
                          </a:rPr>
                          <m:t>𝑝𝑜𝑢𝑡𝑟𝑒</m:t>
                        </m:r>
                      </m:sub>
                    </m:sSub>
                  </m:oMath>
                </a14:m>
                <a:r>
                  <a:rPr lang="fr-FR" dirty="0"/>
                  <a:t> +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b="0" i="1" smtClean="0">
                                <a:latin typeface="Cambria Math" panose="02040503050406030204" pitchFamily="18" charset="0"/>
                              </a:rPr>
                              <m:t>𝐵</m:t>
                            </m:r>
                          </m:e>
                        </m:acc>
                      </m:e>
                      <m:sub>
                        <m:r>
                          <a:rPr lang="fr-FR" b="0" i="1" smtClean="0">
                            <a:latin typeface="Cambria Math" panose="02040503050406030204" pitchFamily="18" charset="0"/>
                            <a:ea typeface="Calibri" panose="020F0502020204030204" pitchFamily="34" charset="0"/>
                            <a:cs typeface="Times New Roman" panose="02020603050405020304" pitchFamily="18" charset="0"/>
                          </a:rPr>
                          <m:t>𝑒𝑠𝑠𝑎𝑖</m:t>
                        </m:r>
                        <m:r>
                          <a:rPr lang="fr-FR" i="1">
                            <a:latin typeface="Cambria Math" panose="02040503050406030204" pitchFamily="18" charset="0"/>
                            <a:ea typeface="Calibri" panose="020F0502020204030204" pitchFamily="34" charset="0"/>
                            <a:cs typeface="Times New Roman" panose="02020603050405020304" pitchFamily="18" charset="0"/>
                          </a:rPr>
                          <m:t>→</m:t>
                        </m:r>
                        <m:r>
                          <a:rPr lang="fr-FR" i="1">
                            <a:latin typeface="Cambria Math" panose="02040503050406030204" pitchFamily="18" charset="0"/>
                            <a:ea typeface="Calibri" panose="020F0502020204030204" pitchFamily="34" charset="0"/>
                            <a:cs typeface="Times New Roman" panose="02020603050405020304" pitchFamily="18" charset="0"/>
                          </a:rPr>
                          <m:t>𝑝𝑜𝑢𝑡𝑟𝑒</m:t>
                        </m:r>
                      </m:sub>
                    </m:sSub>
                  </m:oMath>
                </a14:m>
                <a:r>
                  <a:rPr lang="fr-FR" dirty="0"/>
                  <a:t> + </a:t>
                </a:r>
                <a14:m>
                  <m:oMath xmlns:m="http://schemas.openxmlformats.org/officeDocument/2006/math">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𝐶</m:t>
                            </m:r>
                          </m:e>
                        </m:acc>
                      </m:e>
                      <m:sub>
                        <m:r>
                          <a:rPr lang="fr-FR" i="1">
                            <a:latin typeface="Cambria Math" panose="02040503050406030204" pitchFamily="18" charset="0"/>
                            <a:ea typeface="Calibri" panose="020F0502020204030204" pitchFamily="34" charset="0"/>
                            <a:cs typeface="Times New Roman" panose="02020603050405020304" pitchFamily="18" charset="0"/>
                          </a:rPr>
                          <m:t>1→</m:t>
                        </m:r>
                        <m:r>
                          <a:rPr lang="fr-FR" i="1">
                            <a:latin typeface="Cambria Math" panose="02040503050406030204" pitchFamily="18" charset="0"/>
                            <a:ea typeface="Calibri" panose="020F0502020204030204" pitchFamily="34" charset="0"/>
                            <a:cs typeface="Times New Roman" panose="02020603050405020304" pitchFamily="18" charset="0"/>
                          </a:rPr>
                          <m:t>𝑝𝑜𝑢𝑡𝑟𝑒</m:t>
                        </m:r>
                      </m:sub>
                    </m:sSub>
                    <m:r>
                      <a:rPr lang="fr-FR" i="1">
                        <a:latin typeface="Cambria Math" panose="02040503050406030204" pitchFamily="18" charset="0"/>
                        <a:ea typeface="Calibri" panose="020F0502020204030204" pitchFamily="34" charset="0"/>
                        <a:cs typeface="Times New Roman" panose="02020603050405020304" pitchFamily="18" charset="0"/>
                      </a:rPr>
                      <m:t> </m:t>
                    </m:r>
                  </m:oMath>
                </a14:m>
                <a:r>
                  <a:rPr lang="fr-FR" dirty="0"/>
                  <a:t>= </a:t>
                </a:r>
                <a14:m>
                  <m:oMath xmlns:m="http://schemas.openxmlformats.org/officeDocument/2006/math">
                    <m:sSub>
                      <m:sSubPr>
                        <m:ctrlPr>
                          <a:rPr lang="fr-FR" i="1">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0</m:t>
                            </m:r>
                          </m:e>
                        </m:acc>
                      </m:e>
                      <m:sub/>
                    </m:sSub>
                  </m:oMath>
                </a14:m>
                <a:endParaRPr lang="fr-FR" dirty="0"/>
              </a:p>
              <a:p>
                <a:endParaRPr lang="fr-FR" dirty="0"/>
              </a:p>
              <a:p>
                <a:endParaRPr lang="en-US" dirty="0"/>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494951" y="2836654"/>
                <a:ext cx="3380764" cy="3001392"/>
              </a:xfrm>
              <a:blipFill>
                <a:blip r:embed="rId3"/>
                <a:stretch>
                  <a:fillRect l="-541" t="-406"/>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276193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767857" y="2836654"/>
                <a:ext cx="3031852" cy="3001392"/>
              </a:xfrm>
            </p:spPr>
            <p:txBody>
              <a:bodyPr/>
              <a:lstStyle/>
              <a:p>
                <a:pPr/>
                <a14:m>
                  <m:oMathPara xmlns:m="http://schemas.openxmlformats.org/officeDocument/2006/math">
                    <m:oMathParaPr>
                      <m:jc m:val="centerGroup"/>
                    </m:oMathParaPr>
                    <m:oMath xmlns:m="http://schemas.openxmlformats.org/officeDocument/2006/math">
                      <m:d>
                        <m:dPr>
                          <m:begChr m:val="|"/>
                          <m:endChr m:val="|"/>
                          <m:ctrlPr>
                            <a:rPr lang="fr-FR" sz="1800" i="1" smtClean="0">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fr-FR" sz="1800" i="1">
                                      <a:effectLst/>
                                      <a:latin typeface="Cambria Math" panose="020405030504060302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sub>
                              </m:sSub>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−100</m:t>
                              </m:r>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fr-FR" sz="1800" i="1">
                                      <a:effectLst/>
                                      <a:latin typeface="Cambria Math" panose="020405030504060302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sub>
                              </m:sSub>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r>
                        <a:rPr lang="fr-FR"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fr-FR" sz="1800" i="1">
                              <a:effectLst/>
                              <a:latin typeface="Cambria Math" panose="02040503050406030204" pitchFamily="18" charset="0"/>
                            </a:rPr>
                          </m:ctrlPr>
                        </m:dPr>
                        <m:e>
                          <m:eqArr>
                            <m:eqArrPr>
                              <m:ctrlPr>
                                <a:rPr lang="fr-FR" sz="1800" i="1">
                                  <a:effectLst/>
                                  <a:latin typeface="Cambria Math" panose="02040503050406030204" pitchFamily="18" charset="0"/>
                                </a:rPr>
                              </m:ctrlPr>
                            </m:eqArrPr>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e>
                            <m:e>
                              <m:r>
                                <a:rPr lang="fr-FR" sz="1800" i="1">
                                  <a:effectLst/>
                                  <a:latin typeface="Cambria Math" panose="02040503050406030204" pitchFamily="18" charset="0"/>
                                  <a:ea typeface="Cambria Math" panose="02040503050406030204" pitchFamily="18" charset="0"/>
                                  <a:cs typeface="Cambria Math" panose="02040503050406030204" pitchFamily="18" charset="0"/>
                                </a:rPr>
                                <m:t>0</m:t>
                              </m:r>
                            </m:e>
                          </m:eqArr>
                        </m:e>
                      </m:d>
                    </m:oMath>
                  </m:oMathPara>
                </a14:m>
                <a:endParaRPr lang="en-US" dirty="0"/>
              </a:p>
              <a:p>
                <a:r>
                  <a:rPr lang="en-US" dirty="0"/>
                  <a:t>On </a:t>
                </a:r>
                <a:r>
                  <a:rPr lang="en-US" dirty="0" err="1"/>
                  <a:t>obtient</a:t>
                </a:r>
                <a:r>
                  <a:rPr lang="en-US" dirty="0"/>
                  <a:t> </a:t>
                </a:r>
                <a:r>
                  <a:rPr lang="en-US" dirty="0" err="1"/>
                  <a:t>une</a:t>
                </a:r>
                <a:r>
                  <a:rPr lang="en-US" dirty="0"/>
                  <a:t> </a:t>
                </a:r>
                <a:r>
                  <a:rPr lang="en-US" dirty="0" err="1"/>
                  <a:t>équation</a:t>
                </a:r>
                <a:r>
                  <a:rPr lang="en-US" dirty="0"/>
                  <a:t> à deux inconnues : </a:t>
                </a:r>
              </a:p>
              <a:p>
                <a:r>
                  <a:rPr lang="en-US" dirty="0"/>
                  <a:t>Ya+Yc-100=0</a:t>
                </a:r>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767857" y="2836654"/>
                <a:ext cx="3031852" cy="3001392"/>
              </a:xfrm>
              <a:blipFill>
                <a:blip r:embed="rId3"/>
                <a:stretch>
                  <a:fillRect l="-1207"/>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60735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2555F-2E1D-42A6-9A9A-78B7C59FB226}"/>
              </a:ext>
            </a:extLst>
          </p:cNvPr>
          <p:cNvSpPr>
            <a:spLocks noGrp="1"/>
          </p:cNvSpPr>
          <p:nvPr>
            <p:ph type="title"/>
          </p:nvPr>
        </p:nvSpPr>
        <p:spPr>
          <a:xfrm>
            <a:off x="767857" y="933450"/>
            <a:ext cx="3031852" cy="1722419"/>
          </a:xfrm>
        </p:spPr>
        <p:txBody>
          <a:bodyPr anchor="b">
            <a:normAutofit/>
          </a:bodyPr>
          <a:lstStyle/>
          <a:p>
            <a:r>
              <a:rPr lang="fr-FR" dirty="0"/>
              <a:t>Résolution statique</a:t>
            </a:r>
          </a:p>
        </p:txBody>
      </p:sp>
      <p:pic>
        <p:nvPicPr>
          <p:cNvPr id="7" name="Image 6">
            <a:extLst>
              <a:ext uri="{FF2B5EF4-FFF2-40B4-BE49-F238E27FC236}">
                <a16:creationId xmlns:a16="http://schemas.microsoft.com/office/drawing/2014/main" id="{DA97128B-51EB-42F8-97AD-CA150A3971E0}"/>
              </a:ext>
            </a:extLst>
          </p:cNvPr>
          <p:cNvPicPr>
            <a:picLocks noChangeAspect="1"/>
          </p:cNvPicPr>
          <p:nvPr/>
        </p:nvPicPr>
        <p:blipFill>
          <a:blip r:embed="rId2"/>
          <a:stretch>
            <a:fillRect/>
          </a:stretch>
        </p:blipFill>
        <p:spPr>
          <a:xfrm>
            <a:off x="4900928" y="1987523"/>
            <a:ext cx="6650991" cy="3042827"/>
          </a:xfrm>
          <a:prstGeom prst="rect">
            <a:avLst/>
          </a:prstGeom>
          <a:noFill/>
        </p:spPr>
      </p:pic>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26A7EB21-7478-4062-8E1D-C5B630F2F9C0}"/>
                  </a:ext>
                </a:extLst>
              </p:cNvPr>
              <p:cNvSpPr>
                <a:spLocks noGrp="1"/>
              </p:cNvSpPr>
              <p:nvPr>
                <p:ph type="body" sz="half" idx="2"/>
              </p:nvPr>
            </p:nvSpPr>
            <p:spPr>
              <a:xfrm>
                <a:off x="494951" y="2836654"/>
                <a:ext cx="3380764" cy="3001392"/>
              </a:xfrm>
            </p:spPr>
            <p:txBody>
              <a:bodyPr/>
              <a:lstStyle/>
              <a:p>
                <a:pPr marL="342900" indent="-342900">
                  <a:buAutoNum type="arabicParenR"/>
                </a:pPr>
                <a:r>
                  <a:rPr lang="fr-FR" dirty="0"/>
                  <a:t>Forces :</a:t>
                </a:r>
              </a:p>
              <a:p>
                <a14:m>
                  <m:oMath xmlns:m="http://schemas.openxmlformats.org/officeDocument/2006/math">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𝐴</m:t>
                            </m:r>
                          </m:sub>
                        </m:sSub>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i="1">
                                    <a:latin typeface="Cambria Math" panose="02040503050406030204" pitchFamily="18" charset="0"/>
                                  </a:rPr>
                                  <m:t>𝐴</m:t>
                                </m:r>
                              </m:e>
                            </m:acc>
                          </m:e>
                          <m:sub>
                            <m:r>
                              <a:rPr lang="fr-FR" i="1">
                                <a:latin typeface="Cambria Math" panose="02040503050406030204" pitchFamily="18" charset="0"/>
                              </a:rPr>
                              <m:t>1→</m:t>
                            </m:r>
                            <m:r>
                              <a:rPr lang="fr-FR" i="1">
                                <a:latin typeface="Cambria Math" panose="02040503050406030204" pitchFamily="18" charset="0"/>
                              </a:rPr>
                              <m:t>𝑝𝑜𝑢𝑡𝑟𝑒</m:t>
                            </m:r>
                          </m:sub>
                        </m:sSub>
                      </m:e>
                    </m:acc>
                    <m:r>
                      <a:rPr lang="fr-FR" i="1">
                        <a:latin typeface="Cambria Math" panose="02040503050406030204" pitchFamily="18" charset="0"/>
                      </a:rPr>
                      <m:t> </m:t>
                    </m:r>
                  </m:oMath>
                </a14:m>
                <a:r>
                  <a:rPr lang="fr-FR" dirty="0"/>
                  <a:t>+ </a:t>
                </a:r>
                <a14:m>
                  <m:oMath xmlns:m="http://schemas.openxmlformats.org/officeDocument/2006/math">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𝐴</m:t>
                            </m:r>
                          </m:sub>
                        </m:sSub>
                        <m:sSub>
                          <m:sSubPr>
                            <m:ctrlPr>
                              <a:rPr lang="fr-FR" i="1">
                                <a:latin typeface="Cambria Math" panose="02040503050406030204" pitchFamily="18" charset="0"/>
                              </a:rPr>
                            </m:ctrlPr>
                          </m:sSubPr>
                          <m:e>
                            <m:acc>
                              <m:accPr>
                                <m:chr m:val="⃗"/>
                                <m:ctrlPr>
                                  <a:rPr lang="fr-FR" i="1">
                                    <a:latin typeface="Cambria Math" panose="02040503050406030204" pitchFamily="18" charset="0"/>
                                  </a:rPr>
                                </m:ctrlPr>
                              </m:accPr>
                              <m:e>
                                <m:r>
                                  <a:rPr lang="fr-FR" b="0" i="1" smtClean="0">
                                    <a:latin typeface="Cambria Math" panose="02040503050406030204" pitchFamily="18" charset="0"/>
                                  </a:rPr>
                                  <m:t>𝐵</m:t>
                                </m:r>
                              </m:e>
                            </m:acc>
                          </m:e>
                          <m:sub>
                            <m:r>
                              <a:rPr lang="fr-FR" b="0" i="1" smtClean="0">
                                <a:latin typeface="Cambria Math" panose="02040503050406030204" pitchFamily="18" charset="0"/>
                              </a:rPr>
                              <m:t>𝑒𝑓𝑓𝑜𝑟𝑡</m:t>
                            </m:r>
                            <m:r>
                              <a:rPr lang="fr-FR" i="1">
                                <a:latin typeface="Cambria Math" panose="02040503050406030204" pitchFamily="18" charset="0"/>
                              </a:rPr>
                              <m:t>→</m:t>
                            </m:r>
                            <m:r>
                              <a:rPr lang="fr-FR" i="1">
                                <a:latin typeface="Cambria Math" panose="02040503050406030204" pitchFamily="18" charset="0"/>
                              </a:rPr>
                              <m:t>𝑝𝑜𝑢𝑡𝑟𝑒</m:t>
                            </m:r>
                          </m:sub>
                        </m:sSub>
                      </m:e>
                    </m:acc>
                    <m:r>
                      <a:rPr lang="fr-FR" i="1">
                        <a:latin typeface="Cambria Math" panose="02040503050406030204" pitchFamily="18" charset="0"/>
                      </a:rPr>
                      <m:t> </m:t>
                    </m:r>
                  </m:oMath>
                </a14:m>
                <a:r>
                  <a:rPr lang="fr-FR" dirty="0"/>
                  <a:t>+ </a:t>
                </a:r>
                <a14:m>
                  <m:oMath xmlns:m="http://schemas.openxmlformats.org/officeDocument/2006/math">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𝐴</m:t>
                            </m:r>
                          </m:sub>
                        </m:sSub>
                        <m:sSub>
                          <m:sSubPr>
                            <m:ctrlPr>
                              <a:rPr lang="fr-FR" i="1">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𝐶</m:t>
                                </m:r>
                              </m:e>
                            </m:acc>
                          </m:e>
                          <m:sub>
                            <m:r>
                              <a:rPr lang="fr-FR" i="1">
                                <a:latin typeface="Cambria Math" panose="02040503050406030204" pitchFamily="18" charset="0"/>
                              </a:rPr>
                              <m:t>1→</m:t>
                            </m:r>
                            <m:r>
                              <a:rPr lang="fr-FR" i="1">
                                <a:latin typeface="Cambria Math" panose="02040503050406030204" pitchFamily="18" charset="0"/>
                              </a:rPr>
                              <m:t>𝑝𝑜𝑢𝑡𝑟𝑒</m:t>
                            </m:r>
                          </m:sub>
                        </m:sSub>
                      </m:e>
                    </m:acc>
                    <m:r>
                      <a:rPr lang="fr-FR" i="1">
                        <a:latin typeface="Cambria Math" panose="02040503050406030204" pitchFamily="18" charset="0"/>
                      </a:rPr>
                      <m:t> </m:t>
                    </m:r>
                  </m:oMath>
                </a14:m>
                <a:r>
                  <a:rPr lang="fr-FR" dirty="0"/>
                  <a:t>= </a:t>
                </a:r>
                <a14:m>
                  <m:oMath xmlns:m="http://schemas.openxmlformats.org/officeDocument/2006/math">
                    <m:sSub>
                      <m:sSubPr>
                        <m:ctrlPr>
                          <a:rPr lang="fr-FR" i="1">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0</m:t>
                            </m:r>
                          </m:e>
                        </m:acc>
                      </m:e>
                      <m:sub/>
                    </m:sSub>
                  </m:oMath>
                </a14:m>
                <a:endParaRPr lang="fr-FR" dirty="0"/>
              </a:p>
              <a:p>
                <a:pPr/>
                <a14:m>
                  <m:oMathPara xmlns:m="http://schemas.openxmlformats.org/officeDocument/2006/math">
                    <m:oMathParaPr>
                      <m:jc m:val="centerGroup"/>
                    </m:oMathParaPr>
                    <m:oMath xmlns:m="http://schemas.openxmlformats.org/officeDocument/2006/math">
                      <m:r>
                        <a:rPr lang="fr-FR" sz="1800" i="1" smtClean="0">
                          <a:effectLst/>
                          <a:latin typeface="Cambria Math" panose="02040503050406030204" pitchFamily="18" charset="0"/>
                          <a:ea typeface="Calibri" panose="020F0502020204030204" pitchFamily="34" charset="0"/>
                          <a:cs typeface="Times New Roman" panose="02020603050405020304" pitchFamily="18" charset="0"/>
                        </a:rPr>
                        <m:t>0</m:t>
                      </m:r>
                      <m:r>
                        <a:rPr lang="fr-FR" sz="1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smtClean="0">
                              <a:solidFill>
                                <a:schemeClr val="bg1"/>
                              </a:solidFill>
                              <a:latin typeface="Cambria Math" panose="02040503050406030204" pitchFamily="18" charset="0"/>
                              <a:cs typeface="Times New Roman" panose="02020603050405020304" pitchFamily="18" charset="0"/>
                            </a:rPr>
                          </m:ctrlPr>
                        </m:accPr>
                        <m:e>
                          <m:r>
                            <a:rPr lang="fr-FR" sz="1800" b="0" i="1" smtClean="0">
                              <a:solidFill>
                                <a:schemeClr val="bg1"/>
                              </a:solidFill>
                              <a:latin typeface="Cambria Math" panose="02040503050406030204" pitchFamily="18" charset="0"/>
                              <a:cs typeface="Times New Roman" panose="02020603050405020304" pitchFamily="18" charset="0"/>
                            </a:rPr>
                            <m:t>𝐴𝐵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i="1">
                              <a:solidFill>
                                <a:schemeClr val="bg1"/>
                              </a:solidFill>
                              <a:latin typeface="Cambria Math" panose="02040503050406030204" pitchFamily="18" charset="0"/>
                              <a:cs typeface="Times New Roman" panose="02020603050405020304" pitchFamily="18" charset="0"/>
                            </a:rPr>
                            <m:t>𝐵</m:t>
                          </m:r>
                        </m:e>
                      </m:acc>
                      <m:r>
                        <a:rPr lang="fr-FR" sz="1800" b="0" i="1" smtClean="0">
                          <a:solidFill>
                            <a:schemeClr val="bg1"/>
                          </a:solidFill>
                          <a:latin typeface="Cambria Math" panose="02040503050406030204" pitchFamily="18"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i="1">
                              <a:solidFill>
                                <a:schemeClr val="bg1"/>
                              </a:solidFill>
                              <a:latin typeface="Cambria Math" panose="02040503050406030204" pitchFamily="18" charset="0"/>
                              <a:cs typeface="Times New Roman" panose="02020603050405020304" pitchFamily="18" charset="0"/>
                            </a:rPr>
                            <m:t>𝐴</m:t>
                          </m:r>
                          <m:r>
                            <a:rPr lang="fr-FR" sz="1800" b="0" i="1" smtClean="0">
                              <a:solidFill>
                                <a:schemeClr val="bg1"/>
                              </a:solidFill>
                              <a:latin typeface="Cambria Math" panose="02040503050406030204" pitchFamily="18" charset="0"/>
                              <a:cs typeface="Times New Roman" panose="02020603050405020304" pitchFamily="18" charset="0"/>
                            </a:rPr>
                            <m:t>𝐶</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fr-FR" sz="1800" i="1">
                              <a:solidFill>
                                <a:schemeClr val="bg1"/>
                              </a:solidFill>
                              <a:latin typeface="Cambria Math" panose="02040503050406030204" pitchFamily="18" charset="0"/>
                              <a:cs typeface="Times New Roman" panose="02020603050405020304" pitchFamily="18" charset="0"/>
                            </a:rPr>
                          </m:ctrlPr>
                        </m:accPr>
                        <m:e>
                          <m:r>
                            <a:rPr lang="fr-FR" sz="1800" b="0" i="1" smtClean="0">
                              <a:solidFill>
                                <a:schemeClr val="bg1"/>
                              </a:solidFill>
                              <a:latin typeface="Cambria Math" panose="02040503050406030204" pitchFamily="18" charset="0"/>
                              <a:cs typeface="Times New Roman" panose="02020603050405020304" pitchFamily="18" charset="0"/>
                            </a:rPr>
                            <m:t>𝐶</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dirty="0"/>
              </a:p>
            </p:txBody>
          </p:sp>
        </mc:Choice>
        <mc:Fallback xmlns="">
          <p:sp>
            <p:nvSpPr>
              <p:cNvPr id="9" name="Text Placeholder 3">
                <a:extLst>
                  <a:ext uri="{FF2B5EF4-FFF2-40B4-BE49-F238E27FC236}">
                    <a16:creationId xmlns:a16="http://schemas.microsoft.com/office/drawing/2014/main" id="{26A7EB21-7478-4062-8E1D-C5B630F2F9C0}"/>
                  </a:ext>
                </a:extLst>
              </p:cNvPr>
              <p:cNvSpPr>
                <a:spLocks noGrp="1" noRot="1" noChangeAspect="1" noMove="1" noResize="1" noEditPoints="1" noAdjustHandles="1" noChangeArrowheads="1" noChangeShapeType="1" noTextEdit="1"/>
              </p:cNvSpPr>
              <p:nvPr>
                <p:ph type="body" sz="half" idx="2"/>
              </p:nvPr>
            </p:nvSpPr>
            <p:spPr>
              <a:xfrm>
                <a:off x="494951" y="2836654"/>
                <a:ext cx="3380764" cy="3001392"/>
              </a:xfrm>
              <a:blipFill>
                <a:blip r:embed="rId3"/>
                <a:stretch>
                  <a:fillRect l="-541" t="-406"/>
                </a:stretch>
              </a:blipFill>
            </p:spPr>
            <p:txBody>
              <a:bodyPr/>
              <a:lstStyle/>
              <a:p>
                <a:r>
                  <a:rPr lang="fr-FR">
                    <a:noFill/>
                  </a:rPr>
                  <a:t> </a:t>
                </a:r>
              </a:p>
            </p:txBody>
          </p:sp>
        </mc:Fallback>
      </mc:AlternateContent>
      <p:sp>
        <p:nvSpPr>
          <p:cNvPr id="11" name="Date Placeholder 4">
            <a:extLst>
              <a:ext uri="{FF2B5EF4-FFF2-40B4-BE49-F238E27FC236}">
                <a16:creationId xmlns:a16="http://schemas.microsoft.com/office/drawing/2014/main" id="{877D9205-B3EE-4FC9-AE9C-DC1D62794421}"/>
              </a:ext>
            </a:extLst>
          </p:cNvPr>
          <p:cNvSpPr>
            <a:spLocks noGrp="1"/>
          </p:cNvSpPr>
          <p:nvPr>
            <p:ph type="dt" sz="half" idx="10"/>
          </p:nvPr>
        </p:nvSpPr>
        <p:spPr>
          <a:xfrm>
            <a:off x="7605951" y="6456916"/>
            <a:ext cx="2844799" cy="365125"/>
          </a:xfrm>
        </p:spPr>
        <p:txBody>
          <a:bodyPr/>
          <a:lstStyle/>
          <a:p>
            <a:pPr rtl="0">
              <a:spcAft>
                <a:spcPts val="600"/>
              </a:spcAft>
            </a:pPr>
            <a:fld id="{6D0953DD-A6BD-427D-B7A8-BDE378B2E678}" type="datetime1">
              <a:rPr lang="fr-FR" smtClean="0"/>
              <a:pPr rtl="0">
                <a:spcAft>
                  <a:spcPts val="600"/>
                </a:spcAft>
              </a:pPr>
              <a:t>16/11/2022</a:t>
            </a:fld>
            <a:endParaRPr lang="en-US"/>
          </a:p>
        </p:txBody>
      </p:sp>
    </p:spTree>
    <p:extLst>
      <p:ext uri="{BB962C8B-B14F-4D97-AF65-F5344CB8AC3E}">
        <p14:creationId xmlns:p14="http://schemas.microsoft.com/office/powerpoint/2010/main" val="312006749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73_TF33552983" id="{8919647C-0055-458C-B827-A2A950DB19BD}" vid="{05B00E4D-3D0B-4DF2-A663-65D33D9625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4432</TotalTime>
  <Words>1729</Words>
  <Application>Microsoft Office PowerPoint</Application>
  <PresentationFormat>Grand écran</PresentationFormat>
  <Paragraphs>443</Paragraphs>
  <Slides>40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Calibri</vt:lpstr>
      <vt:lpstr>Cambria Math</vt:lpstr>
      <vt:lpstr>Franklin Gothic Book</vt:lpstr>
      <vt:lpstr>Franklin Gothic Demi</vt:lpstr>
      <vt:lpstr>Wingdings 2</vt:lpstr>
      <vt:lpstr>DividendVTI</vt:lpstr>
      <vt:lpstr>Diagramme des moments flechissants</vt:lpstr>
      <vt:lpstr>Hypothèses</vt:lpstr>
      <vt:lpstr>Schéma :</vt:lpstr>
      <vt:lpstr>Bilan des actions mécaniques de la poutre</vt:lpstr>
      <vt:lpstr>Bilan des actions mécaniques de la poutre</vt:lpstr>
      <vt:lpstr>Résolution statique</vt:lpstr>
      <vt:lpstr>Résolution statique</vt:lpstr>
      <vt:lpstr>Résolution statique</vt:lpstr>
      <vt:lpstr>Résolution statique</vt:lpstr>
      <vt:lpstr>Résolution statique</vt:lpstr>
      <vt:lpstr>Résolution statique</vt:lpstr>
      <vt:lpstr>Bilan des actions mécaniques de la poutre</vt:lpstr>
      <vt:lpstr>Résolution RDM</vt:lpstr>
      <vt:lpstr>Résolution RDM</vt:lpstr>
      <vt:lpstr>Résolution RDM</vt:lpstr>
      <vt:lpstr>Torseur de cohésion :</vt:lpstr>
      <vt:lpstr>Torseur de cohésion :</vt:lpstr>
      <vt:lpstr>Torseur de cohésion :</vt:lpstr>
      <vt:lpstr>Résolution RDM</vt:lpstr>
      <vt:lpstr>Résolution RDM</vt:lpstr>
      <vt:lpstr>Résolution RDM</vt:lpstr>
      <vt:lpstr>Résolution RDM</vt:lpstr>
      <vt:lpstr>Résolution RDM</vt:lpstr>
      <vt:lpstr>Résolution RDM</vt:lpstr>
      <vt:lpstr>Diagramme des efforts tranchants</vt:lpstr>
      <vt:lpstr>Résolution RDM</vt:lpstr>
      <vt:lpstr>Résolution RDM</vt:lpstr>
      <vt:lpstr>Diagramme des moments fléchissant</vt:lpstr>
      <vt:lpstr>Résolution RDM</vt:lpstr>
      <vt:lpstr>Résolution RDM</vt:lpstr>
      <vt:lpstr>Résolution RDM</vt:lpstr>
      <vt:lpstr>Résolution RDM</vt:lpstr>
      <vt:lpstr>Résolution RDM</vt:lpstr>
      <vt:lpstr>Résolution RDM</vt:lpstr>
      <vt:lpstr>Diagramme des efforts tranchants</vt:lpstr>
      <vt:lpstr>Résolution RDM</vt:lpstr>
      <vt:lpstr>Résolution RDM</vt:lpstr>
      <vt:lpstr>Résolution RDM</vt:lpstr>
      <vt:lpstr>Résolution RDM</vt:lpstr>
      <vt:lpstr>Diagramme des moments fléchissant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Diagramme des moments flechissants</dc:title>
  <dc:creator>Dominique FICHOT</dc:creator>
  <cp:lastModifiedBy>Dominique FICHOT</cp:lastModifiedBy>
  <cp:revision>20</cp:revision>
  <dcterms:created xsi:type="dcterms:W3CDTF">2020-11-13T07:29:10Z</dcterms:created>
  <dcterms:modified xsi:type="dcterms:W3CDTF">2022-11-16T09:48:35Z</dcterms:modified>
</cp:coreProperties>
</file>